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F54_CFD23EF4.xml" ContentType="application/vnd.ms-powerpoint.comment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87" r:id="rId6"/>
    <p:sldMasterId id="2147483690" r:id="rId7"/>
    <p:sldMasterId id="2147483696" r:id="rId8"/>
    <p:sldMasterId id="2147483702" r:id="rId9"/>
    <p:sldMasterId id="2147483722" r:id="rId10"/>
    <p:sldMasterId id="2147483742" r:id="rId11"/>
    <p:sldMasterId id="2147483749" r:id="rId12"/>
  </p:sldMasterIdLst>
  <p:notesMasterIdLst>
    <p:notesMasterId r:id="rId35"/>
  </p:notesMasterIdLst>
  <p:sldIdLst>
    <p:sldId id="260" r:id="rId13"/>
    <p:sldId id="3975" r:id="rId14"/>
    <p:sldId id="3989" r:id="rId15"/>
    <p:sldId id="3997" r:id="rId16"/>
    <p:sldId id="3987" r:id="rId17"/>
    <p:sldId id="3943" r:id="rId18"/>
    <p:sldId id="362" r:id="rId19"/>
    <p:sldId id="344" r:id="rId20"/>
    <p:sldId id="3938" r:id="rId21"/>
    <p:sldId id="364" r:id="rId22"/>
    <p:sldId id="346" r:id="rId23"/>
    <p:sldId id="365" r:id="rId24"/>
    <p:sldId id="345" r:id="rId25"/>
    <p:sldId id="3929" r:id="rId26"/>
    <p:sldId id="3944" r:id="rId27"/>
    <p:sldId id="3998" r:id="rId28"/>
    <p:sldId id="356" r:id="rId29"/>
    <p:sldId id="4000" r:id="rId30"/>
    <p:sldId id="3999" r:id="rId31"/>
    <p:sldId id="3924" r:id="rId32"/>
    <p:sldId id="3945" r:id="rId33"/>
    <p:sldId id="3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17948-582A-1E3B-F9E0-88C4E4C09D7E}" name="Michaun Muffett-Lane" initials="MM" userId="S::mmuffettlane@healthequity.com::4b8e38fc-0ded-419a-a82f-94fa6d006cd0" providerId="AD"/>
  <p188:author id="{3D577866-9A8D-1EF5-DDB1-FE5DA5F4F8CC}" name="Amy Cowin" initials="AC" userId="S::acowin@healthequity.com::eb56b0cb-f9eb-4900-aabd-0bba0cb61343"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11" autoAdjust="0"/>
  </p:normalViewPr>
  <p:slideViewPr>
    <p:cSldViewPr snapToGrid="0">
      <p:cViewPr varScale="1">
        <p:scale>
          <a:sx n="65" d="100"/>
          <a:sy n="65" d="100"/>
        </p:scale>
        <p:origin x="14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modernComment_F54_CFD23EF4.xml><?xml version="1.0" encoding="utf-8"?>
<p188:cmLst xmlns:a="http://schemas.openxmlformats.org/drawingml/2006/main" xmlns:r="http://schemas.openxmlformats.org/officeDocument/2006/relationships" xmlns:p188="http://schemas.microsoft.com/office/powerpoint/2018/8/main">
  <p188:cm id="{B3C3182B-051D-4966-85AD-B3C0F0F1E418}" authorId="{3D577866-9A8D-1EF5-DDB1-FE5DA5F4F8CC}" created="2023-06-30T16:20:25.595">
    <pc:sldMkLst xmlns:pc="http://schemas.microsoft.com/office/powerpoint/2013/main/command">
      <pc:docMk/>
      <pc:sldMk cId="3486662388" sldId="3924"/>
    </pc:sldMkLst>
    <p188:txBody>
      <a:bodyPr/>
      <a:lstStyle/>
      <a:p>
        <a:r>
          <a:rPr lang="en-US"/>
          <a:t>Add enrollment dates, where to enroll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55A53-0E52-424E-8F6E-B19C5167C48F}"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9AAB7-D858-457E-9C3F-D97DB551B3E5}" type="slidenum">
              <a:rPr lang="en-US" smtClean="0"/>
              <a:t>‹#›</a:t>
            </a:fld>
            <a:endParaRPr lang="en-US"/>
          </a:p>
        </p:txBody>
      </p:sp>
    </p:spTree>
    <p:extLst>
      <p:ext uri="{BB962C8B-B14F-4D97-AF65-F5344CB8AC3E}">
        <p14:creationId xmlns:p14="http://schemas.microsoft.com/office/powerpoint/2010/main" val="253301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ageworks.com/forms/dcpaymeback.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play.google.com/store/apps/details?id=com.wageworks.ezreceipts" TargetMode="External"/><Relationship Id="rId4" Type="http://schemas.openxmlformats.org/officeDocument/2006/relationships/hyperlink" Target="https://apps.apple.com/us/app/ez-receipts/id41265076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Thanks for joining today to learn how you can turn caregiving into tax savings with a HealthEquity Dependent Care Flexible Spending Account. My name is [presenter name] </a:t>
            </a:r>
          </a:p>
          <a:p>
            <a:endParaRPr lang="en-US" sz="18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number of eligible expenses you can use funds for to care for your eligible dependents.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easily search for possible eligible expenses to use your DCFSA funds on at healthequity.com/</a:t>
            </a:r>
            <a:r>
              <a:rPr lang="en-US" b="0" i="0" u="none" strike="noStrike" dirty="0" err="1">
                <a:solidFill>
                  <a:srgbClr val="000000"/>
                </a:solidFill>
                <a:effectLst/>
                <a:latin typeface="Calibri" panose="020F0502020204030204" pitchFamily="34" charset="0"/>
              </a:rPr>
              <a:t>dcfsa-qme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Review your plan documents carefully and consult with your benefits team for a list of potentially eligible expenses.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a:cs typeface="+mn-lt"/>
              </a:rPr>
              <a:t/>
            </a:r>
            <a:br>
              <a:rPr lang="en-US" dirty="0">
                <a:cs typeface="+mn-lt"/>
              </a:rPr>
            </a:br>
            <a:r>
              <a:rPr lang="en-US" sz="1600" b="0" i="0" u="none" strike="noStrike" dirty="0">
                <a:solidFill>
                  <a:srgbClr val="000000"/>
                </a:solidFill>
                <a:effectLst/>
                <a:latin typeface="Calibri" panose="020F0502020204030204" pitchFamily="34" charset="0"/>
              </a:rPr>
              <a:t>Because a DCFSA must be used to help care for a dependent you claim on your taxes, DCFSA contribution limits are determined by your filing status.</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Calibri" panose="020F0502020204030204" pitchFamily="34" charset="0"/>
              </a:rPr>
              <a:t>The contribution limit is $5,000 per household.</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are filing a separate tax return from  your working spouse, each of you can contribute up to $2500 each per year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filing together, you can contribute $5000 per year as a household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Note that if your spouse is a stay-at-home parent, then you cannot participate in dependent care FSAs. You and your spouse must both be working or have eligible student or disability status to participate in this benefit.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buFont typeface="Arial"/>
              <a:buNone/>
            </a:pPr>
            <a:endParaRPr lang="en-US" sz="11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Your Dependent Care Flexible Spending Account may provide you with the flexibility to make the mid-year changes if you have a qualified life event.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will want to discuss with your plan administrator which of the following changes you may be allowed to make mid-year plan adjustments for: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marital status, such as marriage, divorce, or death of your spouse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the number of your dependents, such as birth or adoption of a child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employment status for you, your spouse, or dependent that affects eligibility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residence for you, your spouse, or 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childcare or elder care provider, change in cost, or change in coverage.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87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And remember, you may only use the DCFSA funds that are currently available in your account, not what you’ve elected for the plan year.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your contributions are made, you’re able to use tax-deductible funds and get reimbursed. </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715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Let’s look at how one family is able to use a Dependent Care Flexible Spending Account for their childcare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Ramesh is currently working full-time and his wife Priya is working full-time while completing her PhD at the local university.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With another baby on the way, they enroll in a DCFSA to pay for after school childcare for their daughter Mya.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contribute $3,000 for their DCFSA plan.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use the money to make monthly payments for an after-school program that buses Mya from her elementary school and cares for her until she is picked up in the evening by Ramesh or Priya.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14</a:t>
            </a:fld>
            <a:endParaRPr lang="en-US"/>
          </a:p>
        </p:txBody>
      </p:sp>
    </p:spTree>
    <p:extLst>
      <p:ext uri="{BB962C8B-B14F-4D97-AF65-F5344CB8AC3E}">
        <p14:creationId xmlns:p14="http://schemas.microsoft.com/office/powerpoint/2010/main" val="318619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Ramesh and Priya are able to take advantage of the benefits of a DCFSA to save money while providing for their family and building toward a better future. They feel assured knowing they can use their HSA for their medical expenses and the DCFSA for their childcare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​After paying for childcare, they also have enough in the DCFSA for summer day camp fees.</a:t>
            </a: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*don’t need to read</a:t>
            </a:r>
          </a:p>
          <a:p>
            <a:pPr algn="l" rtl="0" fontAlgn="base"/>
            <a:r>
              <a:rPr lang="en-US" b="0" i="0" u="none" strike="noStrike" dirty="0">
                <a:solidFill>
                  <a:srgbClr val="626362"/>
                </a:solidFill>
                <a:effectLst/>
                <a:latin typeface="Arial" panose="020B0604020202020204" pitchFamily="34" charset="0"/>
              </a:rPr>
              <a:t>Without a DCFSA</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$3,000 from paycheck</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$900 to taxes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$2,000 for after school care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626362"/>
                </a:solidFill>
                <a:effectLst/>
                <a:latin typeface="Arial" panose="020B0604020202020204" pitchFamily="34" charset="0"/>
              </a:rPr>
              <a:t>$400 </a:t>
            </a:r>
            <a:r>
              <a:rPr lang="en-US" b="0" i="0" u="none" strike="noStrike" dirty="0">
                <a:solidFill>
                  <a:srgbClr val="626362"/>
                </a:solidFill>
                <a:effectLst/>
                <a:latin typeface="Arial" panose="020B0604020202020204" pitchFamily="34" charset="0"/>
              </a:rPr>
              <a:t>leftover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7A96"/>
                </a:solidFill>
                <a:effectLst/>
                <a:latin typeface="Arial" panose="020B0604020202020204" pitchFamily="34" charset="0"/>
              </a:rPr>
              <a:t>With a DCFSA:</a:t>
            </a:r>
            <a:r>
              <a:rPr lang="en-US" b="0" i="0" dirty="0">
                <a:solidFill>
                  <a:srgbClr val="007A96"/>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$3,000 in DCFSA</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$0 to taxes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$2,000 for after school care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7A96"/>
                </a:solidFill>
                <a:effectLst/>
                <a:latin typeface="Arial" panose="020B0604020202020204" pitchFamily="34" charset="0"/>
              </a:rPr>
              <a:t>$1,000 </a:t>
            </a:r>
            <a:r>
              <a:rPr lang="en-US" b="0" i="0" u="none" strike="noStrike" dirty="0">
                <a:solidFill>
                  <a:srgbClr val="007A96"/>
                </a:solidFill>
                <a:effectLst/>
                <a:latin typeface="Arial" panose="020B0604020202020204" pitchFamily="34" charset="0"/>
              </a:rPr>
              <a:t>leftover for summer camp</a:t>
            </a:r>
            <a:r>
              <a:rPr lang="en-US" b="0" i="0" dirty="0">
                <a:solidFill>
                  <a:srgbClr val="007A96"/>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1Estimated savings are based on an assumed combined federal and state income tax bracket of 20%. Actual savings will depend on your taxable income and tax status. </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15</a:t>
            </a:fld>
            <a:endParaRPr lang="en-US"/>
          </a:p>
        </p:txBody>
      </p:sp>
    </p:spTree>
    <p:extLst>
      <p:ext uri="{BB962C8B-B14F-4D97-AF65-F5344CB8AC3E}">
        <p14:creationId xmlns:p14="http://schemas.microsoft.com/office/powerpoint/2010/main" val="369485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Now let’s see how you could use a DCFSA to take care of elderly family members.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Janet and Scott have Scott’s father, James, living with them and claim him as a dependent. Because James suffered from an earlier stroke, he needs help during the day from an in-home caregiver.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Scott and Janet use the DCFSA opportunity through Janet’s work and contribute $5,000 to help pay for James’s care, providing them with a tax savings of $1,000 based on their 20% tax rate.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16</a:t>
            </a:fld>
            <a:endParaRPr lang="en-US"/>
          </a:p>
        </p:txBody>
      </p:sp>
    </p:spTree>
    <p:extLst>
      <p:ext uri="{BB962C8B-B14F-4D97-AF65-F5344CB8AC3E}">
        <p14:creationId xmlns:p14="http://schemas.microsoft.com/office/powerpoint/2010/main" val="1284047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Calibri"/>
            </a:endParaRPr>
          </a:p>
          <a:p>
            <a:pPr algn="l" rtl="0" fontAlgn="base"/>
            <a:r>
              <a:rPr lang="en-US" b="0" i="0" u="none" strike="noStrike" dirty="0">
                <a:solidFill>
                  <a:srgbClr val="000000"/>
                </a:solidFill>
                <a:effectLst/>
                <a:latin typeface="Calibri" panose="020F0502020204030204" pitchFamily="34" charset="0"/>
              </a:rPr>
              <a:t>During your open enrollment, consider signing up to participate in an DCFSA and determine the amount you would like to contribute to your DCFSA throughout the year to pay for your eligible childcare and eldercare expenses.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26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persons</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the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HealthEquity makes saving easy, with online accounts, our mobile app, and convenient payment and reimbursement.</a:t>
            </a:r>
          </a:p>
          <a:p>
            <a:endParaRPr lang="en-US" dirty="0">
              <a:solidFill>
                <a:srgbClr val="0A0A0A"/>
              </a:solidFill>
              <a:latin typeface="museo-sans"/>
            </a:endParaRPr>
          </a:p>
          <a:p>
            <a:r>
              <a:rPr lang="en-US" dirty="0">
                <a:solidFill>
                  <a:srgbClr val="0A0A0A"/>
                </a:solidFill>
                <a:latin typeface="museo-sans"/>
              </a:rPr>
              <a:t>Submitting claims online from your provider can be done in a few easy steps:</a:t>
            </a:r>
          </a:p>
          <a:p>
            <a:pPr algn="l">
              <a:buFont typeface="+mj-lt"/>
              <a:buAutoNum type="arabicPeriod"/>
            </a:pPr>
            <a:r>
              <a:rPr lang="en-US" b="0" i="0" dirty="0">
                <a:solidFill>
                  <a:srgbClr val="222222"/>
                </a:solidFill>
                <a:effectLst/>
                <a:latin typeface="system-ui"/>
              </a:rPr>
              <a:t>Have the provider sign the </a:t>
            </a:r>
            <a:r>
              <a:rPr lang="en-US" b="0" i="0" u="sng" dirty="0">
                <a:solidFill>
                  <a:srgbClr val="592C82"/>
                </a:solidFill>
                <a:effectLst/>
                <a:latin typeface="system-ui"/>
                <a:hlinkClick r:id="rId3"/>
              </a:rPr>
              <a:t>“Pay Me Back” DCFSA claim form</a:t>
            </a:r>
            <a:r>
              <a:rPr lang="en-US" b="0" i="0" dirty="0">
                <a:solidFill>
                  <a:srgbClr val="222222"/>
                </a:solidFill>
                <a:effectLst/>
                <a:latin typeface="system-ui"/>
              </a:rPr>
              <a:t> from your account which can be found by clicking on the </a:t>
            </a:r>
            <a:r>
              <a:rPr lang="en-US" b="1" i="0" dirty="0">
                <a:solidFill>
                  <a:srgbClr val="222222"/>
                </a:solidFill>
                <a:effectLst/>
                <a:latin typeface="system-ui"/>
              </a:rPr>
              <a:t>“Forms &amp; Docs”</a:t>
            </a:r>
            <a:r>
              <a:rPr lang="en-US" b="0" i="0" dirty="0">
                <a:solidFill>
                  <a:srgbClr val="222222"/>
                </a:solidFill>
                <a:effectLst/>
                <a:latin typeface="system-ui"/>
              </a:rPr>
              <a:t> tab in the upper right of the screen. </a:t>
            </a:r>
          </a:p>
          <a:p>
            <a:pPr algn="l">
              <a:buFont typeface="+mj-lt"/>
              <a:buAutoNum type="arabicPeriod"/>
            </a:pPr>
            <a:r>
              <a:rPr lang="en-US" b="0" i="0" dirty="0">
                <a:solidFill>
                  <a:srgbClr val="222222"/>
                </a:solidFill>
                <a:effectLst/>
                <a:latin typeface="system-ui"/>
              </a:rPr>
              <a:t>Complete the form and have the provider sign it. This signature directly on the claim form will be accepted as appropriate third-party substantiation when you submit your claim. </a:t>
            </a:r>
          </a:p>
          <a:p>
            <a:pPr algn="l"/>
            <a:endParaRPr lang="en-US" b="0" i="0" dirty="0">
              <a:solidFill>
                <a:srgbClr val="222222"/>
              </a:solidFill>
              <a:effectLst/>
              <a:latin typeface="system-ui"/>
            </a:endParaRPr>
          </a:p>
          <a:p>
            <a:pPr algn="l"/>
            <a:r>
              <a:rPr lang="en-US" b="0" i="0" dirty="0">
                <a:solidFill>
                  <a:srgbClr val="222222"/>
                </a:solidFill>
                <a:effectLst/>
                <a:latin typeface="system-ui"/>
              </a:rPr>
              <a:t>Or you can also download the EZ Receipts app, for </a:t>
            </a:r>
            <a:r>
              <a:rPr lang="en-US" b="0" i="0" u="sng" dirty="0">
                <a:solidFill>
                  <a:srgbClr val="592C82"/>
                </a:solidFill>
                <a:effectLst/>
                <a:latin typeface="system-ui"/>
                <a:hlinkClick r:id="rId4"/>
              </a:rPr>
              <a:t>iOS</a:t>
            </a:r>
            <a:r>
              <a:rPr lang="en-US" b="0" i="0" dirty="0">
                <a:solidFill>
                  <a:srgbClr val="222222"/>
                </a:solidFill>
                <a:effectLst/>
                <a:latin typeface="system-ui"/>
              </a:rPr>
              <a:t> or </a:t>
            </a:r>
            <a:r>
              <a:rPr lang="en-US" b="0" i="0" u="sng" dirty="0">
                <a:solidFill>
                  <a:srgbClr val="592C82"/>
                </a:solidFill>
                <a:effectLst/>
                <a:latin typeface="system-ui"/>
                <a:hlinkClick r:id="rId5"/>
              </a:rPr>
              <a:t>Android</a:t>
            </a:r>
            <a:r>
              <a:rPr lang="en-US" b="0" i="0" dirty="0">
                <a:solidFill>
                  <a:srgbClr val="222222"/>
                </a:solidFill>
                <a:effectLst/>
                <a:latin typeface="system-ui"/>
              </a:rPr>
              <a:t> complete the claim submission process, and have your provider sign your phone electronically in place of a receipt for the claim. </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A0A0A"/>
                </a:solidFill>
                <a:effectLst/>
                <a:latin typeface="museo-sans"/>
              </a:rPr>
              <a:t>A Dependent Care Flexible Spending Account, or DCFSA, is an employer-sponsored </a:t>
            </a:r>
            <a:r>
              <a:rPr lang="en-US" sz="1800" b="0" i="0">
                <a:solidFill>
                  <a:srgbClr val="0A0A0A"/>
                </a:solidFill>
                <a:effectLst/>
                <a:latin typeface="museo-sans"/>
              </a:rPr>
              <a:t>tax-advantaged account </a:t>
            </a:r>
            <a:r>
              <a:rPr lang="en-US" sz="1800" b="0" i="0" dirty="0">
                <a:solidFill>
                  <a:srgbClr val="0A0A0A"/>
                </a:solidFill>
                <a:effectLst/>
                <a:latin typeface="museo-sans"/>
              </a:rPr>
              <a:t>that let you use pre-tax dollars to pay for eligible dependent care expenses. </a:t>
            </a:r>
          </a:p>
          <a:p>
            <a:endParaRPr lang="en-US" sz="1800" b="0" i="0" dirty="0">
              <a:solidFill>
                <a:srgbClr val="0A0A0A"/>
              </a:solidFill>
              <a:effectLst/>
              <a:latin typeface="museo-sans"/>
            </a:endParaRPr>
          </a:p>
        </p:txBody>
      </p:sp>
      <p:sp>
        <p:nvSpPr>
          <p:cNvPr id="4" name="Slide Number Placeholder 3"/>
          <p:cNvSpPr>
            <a:spLocks noGrp="1"/>
          </p:cNvSpPr>
          <p:nvPr>
            <p:ph type="sldNum" sz="quarter" idx="5"/>
          </p:nvPr>
        </p:nvSpPr>
        <p:spPr/>
        <p:txBody>
          <a:bodyPr/>
          <a:lstStyle/>
          <a:p>
            <a:fld id="{BAC328FC-691A-415A-85EC-F23630936831}" type="slidenum">
              <a:rPr lang="en-US" smtClean="0"/>
              <a:t>2</a:t>
            </a:fld>
            <a:endParaRPr lang="en-US"/>
          </a:p>
        </p:txBody>
      </p:sp>
    </p:spTree>
    <p:extLst>
      <p:ext uri="{BB962C8B-B14F-4D97-AF65-F5344CB8AC3E}">
        <p14:creationId xmlns:p14="http://schemas.microsoft.com/office/powerpoint/2010/main" val="59272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It’s easy to sign up, contribute, and use your dependent care flexible spending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can only spend DCFSA funds as they accrue throughout the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then submit reimbursement claims online or with the mobile app once you’ve registered your account.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b="0" i="0" u="none" strike="noStrike" dirty="0">
                <a:solidFill>
                  <a:srgbClr val="000000"/>
                </a:solidFill>
                <a:effectLst/>
                <a:latin typeface="Calibri" panose="020F0502020204030204" pitchFamily="34" charset="0"/>
              </a:rPr>
              <a:t>Our Member Services team is available 24/7, 365 days a year to take your calls and respond to any questions that you have about your HealthEquity account. </a:t>
            </a:r>
            <a:r>
              <a:rPr lang="en-US" b="0" i="0" dirty="0">
                <a:solidFill>
                  <a:srgbClr val="000000"/>
                </a:solidFill>
                <a:effectLst/>
                <a:latin typeface="Calibri" panose="020F0502020204030204" pitchFamily="34" charset="0"/>
              </a:rPr>
              <a:t>​</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rPr>
              <a:t> </a:t>
            </a:r>
            <a:r>
              <a:rPr lang="en-US" sz="2800" b="0" i="0" u="none" strike="noStrike" dirty="0">
                <a:solidFill>
                  <a:srgbClr val="000000"/>
                </a:solidFill>
                <a:effectLst/>
                <a:latin typeface="Calibri" panose="020F0502020204030204" pitchFamily="34" charset="0"/>
              </a:rPr>
              <a:t>[If applicable]</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Your company offers a grace period, giving you up to an additional 2 ½ months to use the previous year’s DCFSA funds.</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nSpc>
                <a:spcPct val="107000"/>
              </a:lnSpc>
              <a:buFont typeface="+mj-lt"/>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41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You contribute pre-tax dollars to use for payments to caregivers and service providers and you can spend funds as they accrue in your account.</a:t>
            </a:r>
          </a:p>
          <a:p>
            <a:endParaRPr lang="en-US" dirty="0">
              <a:solidFill>
                <a:srgbClr val="0A0A0A"/>
              </a:solidFill>
              <a:latin typeface="museo-sans"/>
            </a:endParaRPr>
          </a:p>
          <a:p>
            <a:r>
              <a:rPr lang="en-US" dirty="0">
                <a:solidFill>
                  <a:srgbClr val="0A0A0A"/>
                </a:solidFill>
                <a:latin typeface="museo-sans"/>
              </a:rPr>
              <a:t>Note that DCFSAs do NOT cover medical expenses like prescriptions or doctor’s office visits but are designed for eligible dependent care expenses. </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35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 money you contribute to a DCFSA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C9AAB7-D858-457E-9C3F-D97DB551B3E5}" type="slidenum">
              <a:rPr lang="en-US" smtClean="0"/>
              <a:t>4</a:t>
            </a:fld>
            <a:endParaRPr lang="en-US"/>
          </a:p>
        </p:txBody>
      </p:sp>
    </p:spTree>
    <p:extLst>
      <p:ext uri="{BB962C8B-B14F-4D97-AF65-F5344CB8AC3E}">
        <p14:creationId xmlns:p14="http://schemas.microsoft.com/office/powerpoint/2010/main" val="244895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0" i="0" dirty="0">
                <a:solidFill>
                  <a:srgbClr val="000000"/>
                </a:solidFill>
                <a:effectLst/>
                <a:latin typeface="Calibri" panose="020F0502020204030204" pitchFamily="34" charset="0"/>
              </a:rPr>
              <a:t>You can contribute the maximum amount to your DCFSA and see tax savings on eligible expenses.</a:t>
            </a:r>
          </a:p>
          <a:p>
            <a:pPr>
              <a:defRPr/>
            </a:pPr>
            <a:endParaRPr lang="en-US" sz="1800" b="0" i="0" dirty="0">
              <a:solidFill>
                <a:srgbClr val="000000"/>
              </a:solidFill>
              <a:effectLst/>
              <a:latin typeface="Calibri" panose="020F0502020204030204" pitchFamily="34" charset="0"/>
            </a:endParaRPr>
          </a:p>
          <a:p>
            <a:pPr>
              <a:defRPr/>
            </a:pPr>
            <a:r>
              <a:rPr lang="en-US" sz="1800" b="0" i="0" dirty="0">
                <a:solidFill>
                  <a:srgbClr val="000000"/>
                </a:solidFill>
                <a:effectLst/>
                <a:latin typeface="Calibri" panose="020F0502020204030204" pitchFamily="34" charset="0"/>
              </a:rPr>
              <a:t>Some things you can use your DCFSA for are preschool, summer day camp, before or after school programs, and child or adult daycare. </a:t>
            </a:r>
          </a:p>
          <a:p>
            <a:pPr>
              <a:defRPr/>
            </a:pPr>
            <a:endParaRPr lang="en-US" sz="1800" b="0" i="0" dirty="0">
              <a:solidFill>
                <a:srgbClr val="000000"/>
              </a:solidFill>
              <a:effectLst/>
              <a:latin typeface="Calibri" panose="020F0502020204030204" pitchFamily="34" charset="0"/>
            </a:endParaRPr>
          </a:p>
          <a:p>
            <a:pPr>
              <a:defRPr/>
            </a:pPr>
            <a:r>
              <a:rPr lang="en-US" sz="1800" b="0" i="0" dirty="0">
                <a:solidFill>
                  <a:srgbClr val="000000"/>
                </a:solidFill>
                <a:effectLst/>
                <a:latin typeface="Calibri" panose="020F0502020204030204" pitchFamily="34" charset="0"/>
              </a:rPr>
              <a:t>It's a smart, simple way to save money while taking care of your loved ones.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97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0" dirty="0"/>
              <a:t>Let’s do a knowledge check about this account:</a:t>
            </a:r>
          </a:p>
          <a:p>
            <a:pPr rtl="0" fontAlgn="base"/>
            <a:r>
              <a:rPr lang="en-US" b="0" dirty="0"/>
              <a:t>Which of the following is true about your DCFSA funds availability?</a:t>
            </a:r>
          </a:p>
          <a:p>
            <a:pPr rtl="0" fontAlgn="base"/>
            <a:endParaRPr lang="en-US" b="0" dirty="0"/>
          </a:p>
          <a:p>
            <a:pPr marL="228600" indent="-228600" rtl="0" fontAlgn="base">
              <a:buAutoNum type="alphaUcPeriod"/>
            </a:pPr>
            <a:r>
              <a:rPr lang="en-US" b="0" dirty="0"/>
              <a:t>Your entire annual contribution amount is available on the first day of the plan year</a:t>
            </a:r>
          </a:p>
          <a:p>
            <a:pPr marL="228600" indent="-228600" rtl="0" fontAlgn="base">
              <a:buAutoNum type="alphaUcPeriod"/>
            </a:pPr>
            <a:r>
              <a:rPr lang="en-US" b="0" dirty="0"/>
              <a:t>Your account funds are available only as you make contributions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Segoe UI" panose="020B0502040204020203" pitchFamily="34" charset="0"/>
              </a:rPr>
              <a:t>Th</a:t>
            </a:r>
            <a:r>
              <a:rPr lang="en-US" b="0" i="0" u="none" strike="noStrike" dirty="0">
                <a:solidFill>
                  <a:srgbClr val="000000"/>
                </a:solidFill>
                <a:effectLst/>
                <a:latin typeface="Calibri" panose="020F0502020204030204" pitchFamily="34" charset="0"/>
              </a:rPr>
              <a:t>e answer is B—your account funds are available only as you make contributions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If your care facility requires you to make a full-year tuition payment at the start of a year, but before you’ve contributed sufficient DCFSA funds, you will be reimbursed up to your account's current balance at the time services are rendered. The rest of your claim will be held until your account is funded and services for that period have been rendered. Then you will be reimbursed for the remainder of your claim throughout the year.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Or if you have monthly payments, you can set up a recurring payment and pay each month as you have your contributions deducted from your paychecks and the amount is put in your DCFSA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r>
              <a:rPr lang="en-US" b="0" i="0" dirty="0">
                <a:solidFill>
                  <a:srgbClr val="222222"/>
                </a:solidFill>
                <a:effectLst/>
                <a:latin typeface="system-ui"/>
              </a:rPr>
              <a:t>And remember, the services must have been incurred before reimbursement can be made. For example, if you submit a claim for a day camp taking place in June, then the claim will not be processed until after the last day of the month of June. </a:t>
            </a: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algn="l" rtl="0" fontAlgn="base"/>
            <a:r>
              <a:rPr lang="en-US" sz="2800" b="0" i="0" u="none" strike="noStrike" dirty="0">
                <a:solidFill>
                  <a:srgbClr val="000000"/>
                </a:solidFill>
                <a:effectLst/>
                <a:latin typeface="Calibri" panose="020F0502020204030204" pitchFamily="34" charset="0"/>
              </a:rPr>
              <a:t>You can contribute to your healthcare accounts, including a Health Savings Account, Healthcare Flexible Spending Account, and Health Reimbursement Arrangement to pay for healthcare needs, while also contributing to a DCFSA.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If your spouse has any of these employer-sponsored accounts, you can also pair a DCFSA with those.</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nSpc>
                <a:spcPct val="107000"/>
              </a:lnSpc>
              <a:buFont typeface="+mj-lt"/>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49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565867"/>
                </a:solidFill>
                <a:effectLst/>
                <a:latin typeface="proxima-nova"/>
              </a:rPr>
              <a:t>Eligible Dependent Care Flexible Spending Account (DCFSA) dependents include: </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565867"/>
                </a:solidFill>
                <a:effectLst/>
                <a:latin typeface="proxima-nova"/>
              </a:rPr>
              <a:t>A child under the age of 13 who resides with you and for whom you are entitled to a personal tax exemption as a dependent.</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565867"/>
              </a:solidFill>
              <a:effectLst/>
              <a:latin typeface="proxima-nova"/>
            </a:endParaRPr>
          </a:p>
          <a:p>
            <a:pPr algn="l" rtl="0" fontAlgn="base">
              <a:buFont typeface="Arial" panose="020B0604020202020204" pitchFamily="34" charset="0"/>
              <a:buNone/>
            </a:pPr>
            <a:r>
              <a:rPr lang="en-US" sz="1800" b="0" i="0" u="none" strike="noStrike" dirty="0">
                <a:solidFill>
                  <a:srgbClr val="565867"/>
                </a:solidFill>
                <a:effectLst/>
                <a:latin typeface="proxima-nova"/>
              </a:rPr>
              <a:t>Keep in mind that if you are divorced, the child is a qualifying individual with respect to you if the child lives with you even if you have permitted the noncustodial parent to take the exemption.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565867"/>
              </a:solidFill>
              <a:effectLst/>
              <a:latin typeface="proxima-nova"/>
            </a:endParaRPr>
          </a:p>
          <a:p>
            <a:pPr algn="l" rtl="0" fontAlgn="base">
              <a:buFont typeface="Arial" panose="020B0604020202020204" pitchFamily="34" charset="0"/>
              <a:buNone/>
            </a:pPr>
            <a:r>
              <a:rPr lang="en-US" sz="1800" b="0" i="0" u="none" strike="noStrike" dirty="0">
                <a:solidFill>
                  <a:srgbClr val="565867"/>
                </a:solidFill>
                <a:effectLst/>
                <a:latin typeface="proxima-nova"/>
              </a:rPr>
              <a:t>Eligible dependents also include a  spouse, parents, or other tax-dependent adults who reside with you and who are physically or mentally incapable of self-care.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pPr marR="0">
              <a:spcBef>
                <a:spcPts val="0"/>
              </a:spcBef>
            </a:pPr>
            <a:endParaRPr lang="en-US" b="1"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98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0155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7881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6065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5170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4198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31927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7784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2489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2995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5904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24613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9D8F2C03-F04C-4498-BFAD-DC344D95DC0C}"/>
              </a:ext>
            </a:extLst>
          </p:cNvPr>
          <p:cNvSpPr>
            <a:spLocks noGrp="1"/>
          </p:cNvSpPr>
          <p:nvPr>
            <p:ph sz="quarter" idx="10"/>
          </p:nvPr>
        </p:nvSpPr>
        <p:spPr>
          <a:xfrm>
            <a:off x="504825" y="1404938"/>
            <a:ext cx="1201738" cy="355600"/>
          </a:xfrm>
        </p:spPr>
        <p:txBody>
          <a:bodyPr/>
          <a:lstStyle>
            <a:lvl1pPr marL="0" indent="0">
              <a:buNone/>
              <a:defRPr/>
            </a:lvl1pPr>
          </a:lstStyle>
          <a:p>
            <a:pPr lvl="0"/>
            <a:endParaRPr lang="en-GB"/>
          </a:p>
        </p:txBody>
      </p:sp>
      <p:sp>
        <p:nvSpPr>
          <p:cNvPr id="9" name="Content Placeholder 4">
            <a:extLst>
              <a:ext uri="{FF2B5EF4-FFF2-40B4-BE49-F238E27FC236}">
                <a16:creationId xmlns:a16="http://schemas.microsoft.com/office/drawing/2014/main" id="{91A7AACC-F1B8-4811-B754-AF69ADFB08D2}"/>
              </a:ext>
            </a:extLst>
          </p:cNvPr>
          <p:cNvSpPr>
            <a:spLocks noGrp="1"/>
          </p:cNvSpPr>
          <p:nvPr>
            <p:ph sz="quarter" idx="11"/>
          </p:nvPr>
        </p:nvSpPr>
        <p:spPr>
          <a:xfrm>
            <a:off x="504825" y="1912938"/>
            <a:ext cx="1201738" cy="355600"/>
          </a:xfrm>
        </p:spPr>
        <p:txBody>
          <a:bodyPr/>
          <a:lstStyle>
            <a:lvl1pPr marL="0" indent="0">
              <a:buNone/>
              <a:defRPr/>
            </a:lvl1pPr>
          </a:lstStyle>
          <a:p>
            <a:pPr lvl="0"/>
            <a:endParaRPr lang="en-GB"/>
          </a:p>
        </p:txBody>
      </p:sp>
      <p:sp>
        <p:nvSpPr>
          <p:cNvPr id="11" name="Content Placeholder 4">
            <a:extLst>
              <a:ext uri="{FF2B5EF4-FFF2-40B4-BE49-F238E27FC236}">
                <a16:creationId xmlns:a16="http://schemas.microsoft.com/office/drawing/2014/main" id="{8C48653C-CD5D-45B3-89B6-CD5741427FBA}"/>
              </a:ext>
            </a:extLst>
          </p:cNvPr>
          <p:cNvSpPr>
            <a:spLocks noGrp="1"/>
          </p:cNvSpPr>
          <p:nvPr>
            <p:ph sz="quarter" idx="12"/>
          </p:nvPr>
        </p:nvSpPr>
        <p:spPr>
          <a:xfrm>
            <a:off x="504825" y="2420938"/>
            <a:ext cx="1201738" cy="355600"/>
          </a:xfrm>
        </p:spPr>
        <p:txBody>
          <a:bodyPr/>
          <a:lstStyle>
            <a:lvl1pPr marL="0" indent="0">
              <a:buNone/>
              <a:defRPr/>
            </a:lvl1pPr>
          </a:lstStyle>
          <a:p>
            <a:pPr lvl="0"/>
            <a:endParaRPr lang="en-GB"/>
          </a:p>
        </p:txBody>
      </p:sp>
      <p:sp>
        <p:nvSpPr>
          <p:cNvPr id="12" name="Content Placeholder 4">
            <a:extLst>
              <a:ext uri="{FF2B5EF4-FFF2-40B4-BE49-F238E27FC236}">
                <a16:creationId xmlns:a16="http://schemas.microsoft.com/office/drawing/2014/main" id="{D36AC927-CDFA-4D41-AD1E-126EE98AE8FE}"/>
              </a:ext>
            </a:extLst>
          </p:cNvPr>
          <p:cNvSpPr>
            <a:spLocks noGrp="1"/>
          </p:cNvSpPr>
          <p:nvPr>
            <p:ph sz="quarter" idx="13"/>
          </p:nvPr>
        </p:nvSpPr>
        <p:spPr>
          <a:xfrm>
            <a:off x="504825" y="2928938"/>
            <a:ext cx="1201738" cy="355600"/>
          </a:xfrm>
        </p:spPr>
        <p:txBody>
          <a:bodyPr/>
          <a:lstStyle>
            <a:lvl1pPr marL="0" indent="0">
              <a:buNone/>
              <a:defRPr/>
            </a:lvl1pPr>
          </a:lstStyle>
          <a:p>
            <a:pPr lvl="0"/>
            <a:endParaRPr lang="en-GB"/>
          </a:p>
        </p:txBody>
      </p:sp>
      <p:sp>
        <p:nvSpPr>
          <p:cNvPr id="13" name="Content Placeholder 4">
            <a:extLst>
              <a:ext uri="{FF2B5EF4-FFF2-40B4-BE49-F238E27FC236}">
                <a16:creationId xmlns:a16="http://schemas.microsoft.com/office/drawing/2014/main" id="{F3FCB2D6-4F30-45FF-849F-C0A8FE872B79}"/>
              </a:ext>
            </a:extLst>
          </p:cNvPr>
          <p:cNvSpPr>
            <a:spLocks noGrp="1"/>
          </p:cNvSpPr>
          <p:nvPr>
            <p:ph sz="quarter" idx="14"/>
          </p:nvPr>
        </p:nvSpPr>
        <p:spPr>
          <a:xfrm>
            <a:off x="504825" y="3573462"/>
            <a:ext cx="1201738" cy="355600"/>
          </a:xfrm>
        </p:spPr>
        <p:txBody>
          <a:bodyPr/>
          <a:lstStyle>
            <a:lvl1pPr marL="0" indent="0">
              <a:buNone/>
              <a:defRPr/>
            </a:lvl1pPr>
          </a:lstStyle>
          <a:p>
            <a:pPr lvl="0"/>
            <a:endParaRPr lang="en-GB"/>
          </a:p>
        </p:txBody>
      </p:sp>
      <p:sp>
        <p:nvSpPr>
          <p:cNvPr id="14" name="Content Placeholder 4">
            <a:extLst>
              <a:ext uri="{FF2B5EF4-FFF2-40B4-BE49-F238E27FC236}">
                <a16:creationId xmlns:a16="http://schemas.microsoft.com/office/drawing/2014/main" id="{10B5C799-D5F4-4D8D-838A-8CAD47BC94B8}"/>
              </a:ext>
            </a:extLst>
          </p:cNvPr>
          <p:cNvSpPr>
            <a:spLocks noGrp="1"/>
          </p:cNvSpPr>
          <p:nvPr>
            <p:ph sz="quarter" idx="15"/>
          </p:nvPr>
        </p:nvSpPr>
        <p:spPr>
          <a:xfrm>
            <a:off x="504825" y="4081462"/>
            <a:ext cx="1201738" cy="355600"/>
          </a:xfrm>
        </p:spPr>
        <p:txBody>
          <a:bodyPr/>
          <a:lstStyle>
            <a:lvl1pPr marL="0" indent="0">
              <a:buNone/>
              <a:defRPr/>
            </a:lvl1pPr>
          </a:lstStyle>
          <a:p>
            <a:pPr lvl="0"/>
            <a:endParaRPr lang="en-GB"/>
          </a:p>
        </p:txBody>
      </p:sp>
      <p:sp>
        <p:nvSpPr>
          <p:cNvPr id="15" name="Content Placeholder 4">
            <a:extLst>
              <a:ext uri="{FF2B5EF4-FFF2-40B4-BE49-F238E27FC236}">
                <a16:creationId xmlns:a16="http://schemas.microsoft.com/office/drawing/2014/main" id="{8F279AE7-4739-4CF5-A321-87B52FFC9E57}"/>
              </a:ext>
            </a:extLst>
          </p:cNvPr>
          <p:cNvSpPr>
            <a:spLocks noGrp="1"/>
          </p:cNvSpPr>
          <p:nvPr>
            <p:ph sz="quarter" idx="16"/>
          </p:nvPr>
        </p:nvSpPr>
        <p:spPr>
          <a:xfrm>
            <a:off x="504825" y="4589462"/>
            <a:ext cx="1201738" cy="355600"/>
          </a:xfrm>
        </p:spPr>
        <p:txBody>
          <a:bodyPr/>
          <a:lstStyle>
            <a:lvl1pPr marL="0" indent="0">
              <a:buNone/>
              <a:defRPr/>
            </a:lvl1pPr>
          </a:lstStyle>
          <a:p>
            <a:pPr lvl="0"/>
            <a:endParaRPr lang="en-GB"/>
          </a:p>
        </p:txBody>
      </p:sp>
      <p:sp>
        <p:nvSpPr>
          <p:cNvPr id="16" name="Content Placeholder 4">
            <a:extLst>
              <a:ext uri="{FF2B5EF4-FFF2-40B4-BE49-F238E27FC236}">
                <a16:creationId xmlns:a16="http://schemas.microsoft.com/office/drawing/2014/main" id="{B12E2847-330E-403F-9E89-26445EEBEE10}"/>
              </a:ext>
            </a:extLst>
          </p:cNvPr>
          <p:cNvSpPr>
            <a:spLocks noGrp="1"/>
          </p:cNvSpPr>
          <p:nvPr>
            <p:ph sz="quarter" idx="17"/>
          </p:nvPr>
        </p:nvSpPr>
        <p:spPr>
          <a:xfrm>
            <a:off x="504825" y="5097462"/>
            <a:ext cx="1201738" cy="355600"/>
          </a:xfrm>
        </p:spPr>
        <p:txBody>
          <a:bodyPr/>
          <a:lstStyle>
            <a:lvl1pPr marL="0" indent="0">
              <a:buNone/>
              <a:defRPr/>
            </a:lvl1pPr>
          </a:lstStyle>
          <a:p>
            <a:pPr lvl="0"/>
            <a:endParaRPr lang="en-GB"/>
          </a:p>
        </p:txBody>
      </p:sp>
      <p:sp>
        <p:nvSpPr>
          <p:cNvPr id="19" name="Slide Number Placeholder 2">
            <a:extLst>
              <a:ext uri="{FF2B5EF4-FFF2-40B4-BE49-F238E27FC236}">
                <a16:creationId xmlns:a16="http://schemas.microsoft.com/office/drawing/2014/main" id="{984D3063-7BB8-46D3-B4B7-176923B77089}"/>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366913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15404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60530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609929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8865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8190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1330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461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666494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07870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1787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443969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4515563D-72E1-4789-BCA1-B3E22ACE2EE9}"/>
              </a:ext>
            </a:extLst>
          </p:cNvPr>
          <p:cNvSpPr>
            <a:spLocks noGrp="1"/>
          </p:cNvSpPr>
          <p:nvPr>
            <p:ph sz="quarter" idx="10"/>
          </p:nvPr>
        </p:nvSpPr>
        <p:spPr>
          <a:xfrm>
            <a:off x="990600" y="1257300"/>
            <a:ext cx="2133600" cy="1009650"/>
          </a:xfrm>
        </p:spPr>
        <p:txBody>
          <a:bodyPr/>
          <a:lstStyle>
            <a:lvl1pPr marL="0" indent="0">
              <a:buNone/>
              <a:defRPr/>
            </a:lvl1pPr>
          </a:lstStyle>
          <a:p>
            <a:pPr lvl="0"/>
            <a:endParaRPr lang="en-GB"/>
          </a:p>
        </p:txBody>
      </p:sp>
    </p:spTree>
    <p:extLst>
      <p:ext uri="{BB962C8B-B14F-4D97-AF65-F5344CB8AC3E}">
        <p14:creationId xmlns:p14="http://schemas.microsoft.com/office/powerpoint/2010/main" val="3522167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3315378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5094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08872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3227276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5192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85800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92323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89025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817078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solidFill>
                  <a:schemeClr val="bg1"/>
                </a:solidFill>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609204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799183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30526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3182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565130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5421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80393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79050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6908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696453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94654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398808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274063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77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17778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755135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848603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688282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44702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2541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85206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70238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78739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687590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528158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74243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451319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solidFill>
                  <a:schemeClr val="bg1"/>
                </a:solidFill>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481330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652492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811438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7598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8757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9788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9997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svg"/><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2.sv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59977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15" r:id="rId20"/>
    <p:sldLayoutId id="2147483720" r:id="rId21"/>
    <p:sldLayoutId id="2147483757"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7809862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717"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4002246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6"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2315263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46963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14327524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252198578"/>
      </p:ext>
    </p:extLst>
  </p:cSld>
  <p:clrMap bg1="lt1" tx1="dk1" bg2="lt2" tx2="dk2" accent1="accent1" accent2="accent2" accent3="accent3" accent4="accent4" accent5="accent5" accent6="accent6" hlink="hlink" folHlink="folHlink"/>
  <p:sldLayoutIdLst>
    <p:sldLayoutId id="2147483723" r:id="rId1"/>
    <p:sldLayoutId id="2147483724"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15489509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30500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30.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9.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69" y="467705"/>
            <a:ext cx="7926641" cy="400201"/>
          </a:xfrm>
        </p:spPr>
        <p:txBody>
          <a:bodyPr/>
          <a:lstStyle/>
          <a:p>
            <a:r>
              <a:rPr lang="en-US" dirty="0">
                <a:latin typeface="Arial" panose="020B0604020202020204" pitchFamily="34" charset="0"/>
                <a:cs typeface="Arial" panose="020B0604020202020204" pitchFamily="34" charset="0"/>
              </a:rPr>
              <a:t>DCFSA</a:t>
            </a:r>
          </a:p>
        </p:txBody>
      </p:sp>
      <p:sp>
        <p:nvSpPr>
          <p:cNvPr id="8" name="Text Placeholder 7">
            <a:extLst>
              <a:ext uri="{FF2B5EF4-FFF2-40B4-BE49-F238E27FC236}">
                <a16:creationId xmlns:a16="http://schemas.microsoft.com/office/drawing/2014/main" id="{AF529B49-9144-92A8-0C88-8934DD2D4141}"/>
              </a:ext>
            </a:extLst>
          </p:cNvPr>
          <p:cNvSpPr>
            <a:spLocks noGrp="1"/>
          </p:cNvSpPr>
          <p:nvPr>
            <p:ph type="body" sz="quarter" idx="16"/>
          </p:nvPr>
        </p:nvSpPr>
        <p:spPr>
          <a:xfrm>
            <a:off x="618304" y="5399743"/>
            <a:ext cx="10911293" cy="357620"/>
          </a:xfrm>
        </p:spPr>
        <p:txBody>
          <a:bodyPr/>
          <a:lstStyle/>
          <a:p>
            <a:r>
              <a:rPr lang="en-US" dirty="0">
                <a:latin typeface="Arial" panose="020B0604020202020204" pitchFamily="34" charset="0"/>
                <a:cs typeface="Arial" panose="020B0604020202020204" pitchFamily="34" charset="0"/>
              </a:rPr>
              <a:t>[Client/organization name]</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565170"/>
            <a:ext cx="10911136" cy="2343077"/>
          </a:xfrm>
        </p:spPr>
        <p:txBody>
          <a:bodyPr/>
          <a:lstStyle/>
          <a:p>
            <a:r>
              <a:rPr lang="en-US" sz="7200" dirty="0">
                <a:latin typeface="Arial" panose="020B0604020202020204" pitchFamily="34" charset="0"/>
                <a:cs typeface="Arial" panose="020B0604020202020204" pitchFamily="34" charset="0"/>
              </a:rPr>
              <a:t>Turn caregiving </a:t>
            </a:r>
            <a:br>
              <a:rPr lang="en-US" sz="7200" dirty="0">
                <a:latin typeface="Arial" panose="020B0604020202020204" pitchFamily="34" charset="0"/>
                <a:cs typeface="Arial" panose="020B0604020202020204" pitchFamily="34" charset="0"/>
              </a:rPr>
            </a:br>
            <a:r>
              <a:rPr lang="en-US" sz="7200" dirty="0">
                <a:latin typeface="Arial" panose="020B0604020202020204" pitchFamily="34" charset="0"/>
                <a:cs typeface="Arial" panose="020B0604020202020204" pitchFamily="34" charset="0"/>
              </a:rPr>
              <a:t>into tax savings</a:t>
            </a:r>
          </a:p>
        </p:txBody>
      </p:sp>
      <p:sp>
        <p:nvSpPr>
          <p:cNvPr id="7" name="Content Placeholder 6">
            <a:extLst>
              <a:ext uri="{FF2B5EF4-FFF2-40B4-BE49-F238E27FC236}">
                <a16:creationId xmlns:a16="http://schemas.microsoft.com/office/drawing/2014/main" id="{EA2A8F74-8871-9EB2-51D5-5833D448E284}"/>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xmlns=""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33211"/>
          </a:xfrm>
        </p:spPr>
        <p:txBody>
          <a:bodyPr/>
          <a:lstStyle/>
          <a:p>
            <a:r>
              <a:rPr lang="en-US" dirty="0">
                <a:latin typeface="+mj-lt"/>
              </a:rPr>
              <a:t>Save on DCFSA eligible expenses</a:t>
            </a:r>
          </a:p>
        </p:txBody>
      </p:sp>
      <p:sp>
        <p:nvSpPr>
          <p:cNvPr id="30" name="TextBox 29">
            <a:extLst>
              <a:ext uri="{FF2B5EF4-FFF2-40B4-BE49-F238E27FC236}">
                <a16:creationId xmlns:a16="http://schemas.microsoft.com/office/drawing/2014/main" id="{C7AC05B1-C5B0-263D-E700-CDA8F9470DE8}"/>
              </a:ext>
            </a:extLst>
          </p:cNvPr>
          <p:cNvSpPr txBox="1"/>
          <p:nvPr/>
        </p:nvSpPr>
        <p:spPr>
          <a:xfrm>
            <a:off x="212035" y="5361112"/>
            <a:ext cx="4770783" cy="523220"/>
          </a:xfrm>
          <a:prstGeom prst="rect">
            <a:avLst/>
          </a:prstGeom>
          <a:noFill/>
        </p:spPr>
        <p:txBody>
          <a:bodyPr wrap="square" lIns="0" rtlCol="0">
            <a:spAutoFit/>
          </a:bodyPr>
          <a:lstStyle/>
          <a:p>
            <a:pPr defTabSz="609570">
              <a:spcAft>
                <a:spcPts val="2400"/>
              </a:spcAft>
            </a:pPr>
            <a:r>
              <a:rPr lang="en-US" sz="2800" dirty="0">
                <a:solidFill>
                  <a:schemeClr val="accent1"/>
                </a:solidFill>
                <a:latin typeface="+mj-lt"/>
                <a:cs typeface="Arial" panose="020B0604020202020204" pitchFamily="34" charset="0"/>
              </a:rPr>
              <a:t>HealthEquity.com/</a:t>
            </a:r>
            <a:r>
              <a:rPr lang="en-US" sz="2800" dirty="0" err="1">
                <a:solidFill>
                  <a:schemeClr val="accent1"/>
                </a:solidFill>
                <a:latin typeface="+mj-lt"/>
                <a:cs typeface="Arial" panose="020B0604020202020204" pitchFamily="34" charset="0"/>
              </a:rPr>
              <a:t>dcfsa-qme</a:t>
            </a:r>
            <a:endParaRPr lang="en-US" sz="2800" dirty="0">
              <a:solidFill>
                <a:schemeClr val="accent1"/>
              </a:solidFill>
              <a:latin typeface="+mj-lt"/>
              <a:cs typeface="Arial" panose="020B0604020202020204" pitchFamily="34" charset="0"/>
            </a:endParaRPr>
          </a:p>
        </p:txBody>
      </p:sp>
      <p:grpSp>
        <p:nvGrpSpPr>
          <p:cNvPr id="70" name="Group 69">
            <a:extLst>
              <a:ext uri="{FF2B5EF4-FFF2-40B4-BE49-F238E27FC236}">
                <a16:creationId xmlns:a16="http://schemas.microsoft.com/office/drawing/2014/main" id="{338CE41C-3BB8-7F45-D1D6-4AA156BD1AE0}"/>
              </a:ext>
            </a:extLst>
          </p:cNvPr>
          <p:cNvGrpSpPr/>
          <p:nvPr/>
        </p:nvGrpSpPr>
        <p:grpSpPr>
          <a:xfrm>
            <a:off x="5715791" y="591420"/>
            <a:ext cx="7389097" cy="1790789"/>
            <a:chOff x="5787229" y="525789"/>
            <a:chExt cx="7389097" cy="1790789"/>
          </a:xfrm>
        </p:grpSpPr>
        <p:pic>
          <p:nvPicPr>
            <p:cNvPr id="21" name="Content Placeholder 14">
              <a:extLst>
                <a:ext uri="{FF2B5EF4-FFF2-40B4-BE49-F238E27FC236}">
                  <a16:creationId xmlns:a16="http://schemas.microsoft.com/office/drawing/2014/main" id="{7C02E7D5-CD74-5875-C2C5-225940F08B45}"/>
                </a:ext>
                <a:ext uri="{C183D7F6-B498-43B3-948B-1728B52AA6E4}">
                  <adec:decorative xmlns:adec="http://schemas.microsoft.com/office/drawing/2017/decorative" xmlns=""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87229" y="577404"/>
              <a:ext cx="539762" cy="553256"/>
            </a:xfrm>
            <a:prstGeom prst="rect">
              <a:avLst/>
            </a:prstGeom>
          </p:spPr>
        </p:pic>
        <p:grpSp>
          <p:nvGrpSpPr>
            <p:cNvPr id="62" name="Group 61">
              <a:extLst>
                <a:ext uri="{FF2B5EF4-FFF2-40B4-BE49-F238E27FC236}">
                  <a16:creationId xmlns:a16="http://schemas.microsoft.com/office/drawing/2014/main" id="{51562D4B-6D8E-801F-49A9-83C8EF5EF7F3}"/>
                </a:ext>
              </a:extLst>
            </p:cNvPr>
            <p:cNvGrpSpPr/>
            <p:nvPr/>
          </p:nvGrpSpPr>
          <p:grpSpPr>
            <a:xfrm>
              <a:off x="6602059" y="525789"/>
              <a:ext cx="6574267" cy="1790789"/>
              <a:chOff x="6602059" y="631254"/>
              <a:chExt cx="6574267" cy="1790789"/>
            </a:xfrm>
          </p:grpSpPr>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Childcare for children under age 13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602059" y="1031473"/>
                <a:ext cx="6140076" cy="1390570"/>
              </a:xfrm>
              <a:prstGeom prst="rect">
                <a:avLst/>
              </a:prstGeom>
              <a:noFill/>
            </p:spPr>
            <p:txBody>
              <a:bodyPr wrap="square" lIns="0" tIns="0" rIns="0" bIns="0" numCol="1" spcCol="0">
                <a:noAutofit/>
              </a:bodyPr>
              <a:lstStyle/>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Nanny and au pair services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Summer day camp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Preschool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Babysitting</a:t>
                </a:r>
              </a:p>
            </p:txBody>
          </p:sp>
        </p:grpSp>
      </p:grpSp>
      <p:grpSp>
        <p:nvGrpSpPr>
          <p:cNvPr id="66" name="Group 65">
            <a:extLst>
              <a:ext uri="{FF2B5EF4-FFF2-40B4-BE49-F238E27FC236}">
                <a16:creationId xmlns:a16="http://schemas.microsoft.com/office/drawing/2014/main" id="{5007AC05-EA8F-E313-6C80-28827E3968CE}"/>
              </a:ext>
            </a:extLst>
          </p:cNvPr>
          <p:cNvGrpSpPr/>
          <p:nvPr/>
        </p:nvGrpSpPr>
        <p:grpSpPr>
          <a:xfrm>
            <a:off x="5715791" y="3064242"/>
            <a:ext cx="7389097" cy="1140161"/>
            <a:chOff x="5787229" y="2588642"/>
            <a:chExt cx="7389097" cy="1140161"/>
          </a:xfrm>
        </p:grpSpPr>
        <p:pic>
          <p:nvPicPr>
            <p:cNvPr id="24" name="Content Placeholder 14">
              <a:extLst>
                <a:ext uri="{FF2B5EF4-FFF2-40B4-BE49-F238E27FC236}">
                  <a16:creationId xmlns:a16="http://schemas.microsoft.com/office/drawing/2014/main" id="{C2BA1391-80B1-F38F-6A1B-33B0250D539C}"/>
                </a:ext>
                <a:ext uri="{C183D7F6-B498-43B3-948B-1728B52AA6E4}">
                  <adec:decorative xmlns:adec="http://schemas.microsoft.com/office/drawing/2017/decorative" xmlns=""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87229" y="2623531"/>
              <a:ext cx="608248" cy="623454"/>
            </a:xfrm>
            <a:prstGeom prst="rect">
              <a:avLst/>
            </a:prstGeom>
          </p:spPr>
        </p:pic>
        <p:grpSp>
          <p:nvGrpSpPr>
            <p:cNvPr id="63" name="Group 62">
              <a:extLst>
                <a:ext uri="{FF2B5EF4-FFF2-40B4-BE49-F238E27FC236}">
                  <a16:creationId xmlns:a16="http://schemas.microsoft.com/office/drawing/2014/main" id="{20F065FB-8F9E-8B03-070F-1CD1F18101B9}"/>
                </a:ext>
              </a:extLst>
            </p:cNvPr>
            <p:cNvGrpSpPr/>
            <p:nvPr/>
          </p:nvGrpSpPr>
          <p:grpSpPr>
            <a:xfrm>
              <a:off x="6602059" y="2588642"/>
              <a:ext cx="6574267" cy="1140161"/>
              <a:chOff x="6602059" y="631254"/>
              <a:chExt cx="6574267" cy="1140161"/>
            </a:xfrm>
          </p:grpSpPr>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Eldercare  </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602059" y="1031473"/>
                <a:ext cx="6469772"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Elder day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Work-related custodial elder care </a:t>
                </a:r>
              </a:p>
            </p:txBody>
          </p:sp>
        </p:grpSp>
      </p:grpSp>
      <p:grpSp>
        <p:nvGrpSpPr>
          <p:cNvPr id="71" name="Group 70">
            <a:extLst>
              <a:ext uri="{FF2B5EF4-FFF2-40B4-BE49-F238E27FC236}">
                <a16:creationId xmlns:a16="http://schemas.microsoft.com/office/drawing/2014/main" id="{0FBE8B8A-AF73-BD55-790A-EA5EB4EBAEFE}"/>
              </a:ext>
            </a:extLst>
          </p:cNvPr>
          <p:cNvGrpSpPr/>
          <p:nvPr/>
        </p:nvGrpSpPr>
        <p:grpSpPr>
          <a:xfrm>
            <a:off x="5650793" y="4886436"/>
            <a:ext cx="7454095" cy="1214618"/>
            <a:chOff x="5722231" y="4574267"/>
            <a:chExt cx="7454095" cy="1214618"/>
          </a:xfrm>
        </p:grpSpPr>
        <p:pic>
          <p:nvPicPr>
            <p:cNvPr id="27" name="Content Placeholder 14">
              <a:extLst>
                <a:ext uri="{FF2B5EF4-FFF2-40B4-BE49-F238E27FC236}">
                  <a16:creationId xmlns:a16="http://schemas.microsoft.com/office/drawing/2014/main" id="{C6574834-5B86-1290-2187-B95B9EF674D6}"/>
                </a:ext>
                <a:ext uri="{C183D7F6-B498-43B3-948B-1728B52AA6E4}">
                  <adec:decorative xmlns:adec="http://schemas.microsoft.com/office/drawing/2017/decorative" xmlns=""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22231" y="4574267"/>
              <a:ext cx="673246" cy="690078"/>
            </a:xfrm>
            <a:prstGeom prst="rect">
              <a:avLst/>
            </a:prstGeom>
          </p:spPr>
        </p:pic>
        <p:grpSp>
          <p:nvGrpSpPr>
            <p:cNvPr id="67" name="Group 66">
              <a:extLst>
                <a:ext uri="{FF2B5EF4-FFF2-40B4-BE49-F238E27FC236}">
                  <a16:creationId xmlns:a16="http://schemas.microsoft.com/office/drawing/2014/main" id="{3206048E-46AE-25C9-BD3B-0AF8A0D2D2A9}"/>
                </a:ext>
              </a:extLst>
            </p:cNvPr>
            <p:cNvGrpSpPr/>
            <p:nvPr/>
          </p:nvGrpSpPr>
          <p:grpSpPr>
            <a:xfrm>
              <a:off x="6602059" y="4640281"/>
              <a:ext cx="6574267" cy="1148604"/>
              <a:chOff x="6602059" y="631254"/>
              <a:chExt cx="6574267" cy="1148604"/>
            </a:xfrm>
          </p:grpSpPr>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a:solidFill>
                      <a:schemeClr val="accent1"/>
                    </a:solidFill>
                    <a:latin typeface="Arial"/>
                  </a:rPr>
                  <a:t>Care-associated costs</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602059" y="1039916"/>
                <a:ext cx="6140076" cy="739942"/>
              </a:xfrm>
              <a:prstGeom prst="rect">
                <a:avLst/>
              </a:prstGeom>
              <a:noFill/>
            </p:spPr>
            <p:txBody>
              <a:bodyPr wrap="square" lIns="0" tIns="0" rIns="0" bIns="0" numCol="1"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Transportation costs to and from eligible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Late pick-up fees </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61889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1"/>
            <a:ext cx="6923995" cy="1388585"/>
          </a:xfrm>
        </p:spPr>
        <p:txBody>
          <a:bodyPr/>
          <a:lstStyle/>
          <a:p>
            <a:r>
              <a:rPr lang="en-US" dirty="0">
                <a:latin typeface="Arial" panose="020B0604020202020204" pitchFamily="34" charset="0"/>
                <a:cs typeface="Arial" panose="020B0604020202020204" pitchFamily="34" charset="0"/>
              </a:rPr>
              <a:t>The more you contribute the more you save</a:t>
            </a:r>
          </a:p>
        </p:txBody>
      </p:sp>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graphicFrame>
        <p:nvGraphicFramePr>
          <p:cNvPr id="3" name="Table 2">
            <a:extLst>
              <a:ext uri="{FF2B5EF4-FFF2-40B4-BE49-F238E27FC236}">
                <a16:creationId xmlns:a16="http://schemas.microsoft.com/office/drawing/2014/main" id="{E99DD55C-9D1F-0017-17D0-7C1784D5CD0C}"/>
              </a:ext>
            </a:extLst>
          </p:cNvPr>
          <p:cNvGraphicFramePr>
            <a:graphicFrameLocks noGrp="1"/>
          </p:cNvGraphicFramePr>
          <p:nvPr>
            <p:extLst>
              <p:ext uri="{D42A27DB-BD31-4B8C-83A1-F6EECF244321}">
                <p14:modId xmlns:p14="http://schemas.microsoft.com/office/powerpoint/2010/main" val="942614325"/>
              </p:ext>
            </p:extLst>
          </p:nvPr>
        </p:nvGraphicFramePr>
        <p:xfrm>
          <a:off x="1405086" y="2284412"/>
          <a:ext cx="9381828" cy="1722120"/>
        </p:xfrm>
        <a:graphic>
          <a:graphicData uri="http://schemas.openxmlformats.org/drawingml/2006/table">
            <a:tbl>
              <a:tblPr firstRow="1" firstCol="1" bandRow="1">
                <a:tableStyleId>{5C22544A-7EE6-4342-B048-85BDC9FD1C3A}</a:tableStyleId>
              </a:tblPr>
              <a:tblGrid>
                <a:gridCol w="3168477">
                  <a:extLst>
                    <a:ext uri="{9D8B030D-6E8A-4147-A177-3AD203B41FA5}">
                      <a16:colId xmlns:a16="http://schemas.microsoft.com/office/drawing/2014/main" val="787080102"/>
                    </a:ext>
                  </a:extLst>
                </a:gridCol>
                <a:gridCol w="3168477">
                  <a:extLst>
                    <a:ext uri="{9D8B030D-6E8A-4147-A177-3AD203B41FA5}">
                      <a16:colId xmlns:a16="http://schemas.microsoft.com/office/drawing/2014/main" val="1852363967"/>
                    </a:ext>
                  </a:extLst>
                </a:gridCol>
                <a:gridCol w="3044874">
                  <a:extLst>
                    <a:ext uri="{9D8B030D-6E8A-4147-A177-3AD203B41FA5}">
                      <a16:colId xmlns:a16="http://schemas.microsoft.com/office/drawing/2014/main" val="1343865768"/>
                    </a:ext>
                  </a:extLst>
                </a:gridCol>
              </a:tblGrid>
              <a:tr h="0">
                <a:tc>
                  <a:txBody>
                    <a:bodyPr/>
                    <a:lstStyle/>
                    <a:p>
                      <a:r>
                        <a:rPr lang="en-US" sz="1900" b="0" i="0" dirty="0">
                          <a:latin typeface="Arial"/>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Potential tax savings*</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47912400"/>
                  </a:ext>
                </a:extLst>
              </a:tr>
              <a:tr h="887938">
                <a:tc>
                  <a:txBody>
                    <a:bodyPr/>
                    <a:lstStyle/>
                    <a:p>
                      <a:r>
                        <a:rPr lang="en-US" sz="3000" b="0" i="0" dirty="0">
                          <a:solidFill>
                            <a:schemeClr val="tx1"/>
                          </a:solidFill>
                          <a:latin typeface="Arial"/>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800" b="0" i="0">
                          <a:latin typeface="Arial" panose="020B0604020202020204" pitchFamily="34" charset="0"/>
                          <a:cs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2800" b="1" i="0" dirty="0">
                          <a:latin typeface="Arial" panose="020B0604020202020204" pitchFamily="34" charset="0"/>
                          <a:cs typeface="Arial" panose="020B0604020202020204" pitchFamily="34" charset="0"/>
                        </a:rPr>
                        <a:t>$1,000</a:t>
                      </a:r>
                      <a:endParaRPr lang="en-US" sz="3000"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759008"/>
                  </a:ext>
                </a:extLst>
              </a:tr>
            </a:tbl>
          </a:graphicData>
        </a:graphic>
      </p:graphicFrame>
    </p:spTree>
    <p:extLst>
      <p:ext uri="{BB962C8B-B14F-4D97-AF65-F5344CB8AC3E}">
        <p14:creationId xmlns:p14="http://schemas.microsoft.com/office/powerpoint/2010/main" val="25734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A470429A-ED05-414F-04A2-7C1B7ECC0E09}"/>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4193834" y="-4"/>
            <a:ext cx="7998166" cy="6858004"/>
          </a:xfrm>
          <a:noFill/>
        </p:spPr>
      </p:pic>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5625331" cy="1388585"/>
          </a:xfrm>
        </p:spPr>
        <p:txBody>
          <a:bodyPr/>
          <a:lstStyle/>
          <a:p>
            <a:r>
              <a:rPr lang="en-US" dirty="0">
                <a:latin typeface="Arial" panose="020B0604020202020204" pitchFamily="34" charset="0"/>
                <a:cs typeface="Arial" panose="020B0604020202020204" pitchFamily="34" charset="0"/>
              </a:rPr>
              <a:t>Qualifying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life events </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2022890"/>
            <a:ext cx="5253076" cy="2974597"/>
          </a:xfrm>
        </p:spPr>
        <p:txBody>
          <a:bodyPr/>
          <a:lstStyle/>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Marital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Number of dependents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Employment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New childcare 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eldercare provider</a:t>
            </a:r>
          </a:p>
          <a:p>
            <a:pPr marL="309026" indent="-298443">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774740" y="6294365"/>
            <a:ext cx="3513055" cy="395749"/>
          </a:xfrm>
          <a:prstGeom prst="rect">
            <a:avLst/>
          </a:prstGeom>
          <a:noFill/>
        </p:spPr>
        <p:txBody>
          <a:bodyPr wrap="square" rtlCol="0">
            <a:spAutoFit/>
          </a:bodyPr>
          <a:lstStyle/>
          <a:p>
            <a:pPr defTabSz="609570">
              <a:lnSpc>
                <a:spcPct val="130000"/>
              </a:lnSpc>
              <a:spcAft>
                <a:spcPts val="800"/>
              </a:spcAft>
            </a:pPr>
            <a:r>
              <a:rPr lang="en-US" sz="800" dirty="0">
                <a:solidFill>
                  <a:srgbClr val="2A2C2C"/>
                </a:solidFill>
                <a:latin typeface="Arial" panose="020B0604020202020204" pitchFamily="34" charset="0"/>
                <a:cs typeface="Arial" panose="020B0604020202020204" pitchFamily="34" charset="0"/>
              </a:rPr>
              <a:t>Generally these are qualifying life events. Check your plan to determine what are permissible qualifying life events.</a:t>
            </a:r>
          </a:p>
        </p:txBody>
      </p:sp>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xmlns="" val="1"/>
              </a:ext>
            </a:extLst>
          </p:cNvPr>
          <p:cNvSpPr/>
          <p:nvPr/>
        </p:nvSpPr>
        <p:spPr>
          <a:xfrm>
            <a:off x="4193833" y="1202"/>
            <a:ext cx="3179239"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81EB5C40-F280-7AB4-210A-E82EC3D1D757}"/>
              </a:ext>
              <a:ext uri="{C183D7F6-B498-43B3-948B-1728B52AA6E4}">
                <adec:decorative xmlns:adec="http://schemas.microsoft.com/office/drawing/2017/decorative" xmlns="" val="1"/>
              </a:ext>
            </a:extLst>
          </p:cNvPr>
          <p:cNvSpPr/>
          <p:nvPr/>
        </p:nvSpPr>
        <p:spPr>
          <a:xfrm flipV="1">
            <a:off x="4193833" y="1202"/>
            <a:ext cx="1998623"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Tree>
    <p:extLst>
      <p:ext uri="{BB962C8B-B14F-4D97-AF65-F5344CB8AC3E}">
        <p14:creationId xmlns:p14="http://schemas.microsoft.com/office/powerpoint/2010/main" val="121295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E8FF396-69F0-01F9-BE49-F98653C683EB}"/>
              </a:ext>
              <a:ext uri="{C183D7F6-B498-43B3-948B-1728B52AA6E4}">
                <adec:decorative xmlns:adec="http://schemas.microsoft.com/office/drawing/2017/decorative" xmlns="" val="1"/>
              </a:ext>
            </a:extLst>
          </p:cNvPr>
          <p:cNvPicPr>
            <a:picLocks noGrp="1" noChangeAspect="1" noChangeArrowheads="1"/>
          </p:cNvPicPr>
          <p:nvPr>
            <p:ph type="pic" idx="15"/>
          </p:nvPr>
        </p:nvPicPr>
        <p:blipFill rotWithShape="1">
          <a:blip r:embed="rId3" cstate="screen">
            <a:extLst>
              <a:ext uri="{28A0092B-C50C-407E-A947-70E740481C1C}">
                <a14:useLocalDpi xmlns:a14="http://schemas.microsoft.com/office/drawing/2010/main"/>
              </a:ext>
            </a:extLst>
          </a:blip>
          <a:srcRect/>
          <a:stretch/>
        </p:blipFill>
        <p:spPr bwMode="auto">
          <a:xfrm flipH="1">
            <a:off x="2700338" y="0"/>
            <a:ext cx="9491663" cy="68664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FCED322-FD15-B252-AD57-C0035D58340D}"/>
              </a:ext>
            </a:extLst>
          </p:cNvPr>
          <p:cNvGrpSpPr/>
          <p:nvPr/>
        </p:nvGrpSpPr>
        <p:grpSpPr>
          <a:xfrm>
            <a:off x="992202" y="3818966"/>
            <a:ext cx="4614224" cy="2383701"/>
            <a:chOff x="0" y="3836896"/>
            <a:chExt cx="4614224" cy="2365771"/>
          </a:xfrm>
        </p:grpSpPr>
        <p:sp>
          <p:nvSpPr>
            <p:cNvPr id="9" name="Rectangle 8">
              <a:extLst>
                <a:ext uri="{FF2B5EF4-FFF2-40B4-BE49-F238E27FC236}">
                  <a16:creationId xmlns:a16="http://schemas.microsoft.com/office/drawing/2014/main" id="{1719F1F7-8C41-3F13-732A-793CFE23A13E}"/>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0" name="Rectangle 9">
              <a:extLst>
                <a:ext uri="{FF2B5EF4-FFF2-40B4-BE49-F238E27FC236}">
                  <a16:creationId xmlns:a16="http://schemas.microsoft.com/office/drawing/2014/main" id="{157DFB55-2EA6-8C6F-F128-C71168B2FF7A}"/>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6620787" cy="1388585"/>
          </a:xfrm>
        </p:spPr>
        <p:txBody>
          <a:bodyPr/>
          <a:lstStyle/>
          <a:p>
            <a:r>
              <a:rPr lang="en-US" dirty="0">
                <a:latin typeface="Arial" panose="020B0604020202020204" pitchFamily="34" charset="0"/>
                <a:cs typeface="Arial" panose="020B0604020202020204" pitchFamily="34" charset="0"/>
              </a:rPr>
              <a:t>Use</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a:t>
            </a:r>
            <a:r>
              <a:rPr lang="en-US" spc="400" dirty="0">
                <a:latin typeface="Arial" panose="020B0604020202020204" pitchFamily="34" charset="0"/>
                <a:cs typeface="Arial" panose="020B0604020202020204" pitchFamily="34" charset="0"/>
              </a:rPr>
              <a:t> </a:t>
            </a:r>
            <a:br>
              <a:rPr lang="en-US" spc="4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they accrue </a:t>
            </a:r>
          </a:p>
        </p:txBody>
      </p:sp>
      <p:pic>
        <p:nvPicPr>
          <p:cNvPr id="11" name="Graphic 10">
            <a:extLst>
              <a:ext uri="{FF2B5EF4-FFF2-40B4-BE49-F238E27FC236}">
                <a16:creationId xmlns:a16="http://schemas.microsoft.com/office/drawing/2014/main" id="{BB6B608C-1370-46C7-9A08-CB5899A3300A}"/>
              </a:ext>
            </a:extLst>
          </p:cNvPr>
          <p:cNvPicPr>
            <a:picLocks/>
          </p:cNvPicPr>
          <p:nvPr/>
        </p:nvPicPr>
        <p:blipFill>
          <a:blip r:embed="rId4">
            <a:extLst>
              <a:ext uri="{96DAC541-7B7A-43D3-8B79-37D633B846F1}">
                <asvg:svgBlip xmlns:asvg="http://schemas.microsoft.com/office/drawing/2016/SVG/main" xmlns="" r:embed="rId5"/>
              </a:ext>
            </a:extLst>
          </a:blip>
          <a:stretch>
            <a:fillRect/>
          </a:stretch>
        </p:blipFill>
        <p:spPr>
          <a:xfrm>
            <a:off x="865202" y="3188556"/>
            <a:ext cx="533831" cy="702410"/>
          </a:xfrm>
          <a:prstGeom prst="rect">
            <a:avLst/>
          </a:prstGeom>
        </p:spPr>
      </p:pic>
    </p:spTree>
    <p:extLst>
      <p:ext uri="{BB962C8B-B14F-4D97-AF65-F5344CB8AC3E}">
        <p14:creationId xmlns:p14="http://schemas.microsoft.com/office/powerpoint/2010/main" val="345471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4EB314-961E-4FE0-8398-5ADDC8050F49}"/>
              </a:ext>
            </a:extLst>
          </p:cNvPr>
          <p:cNvSpPr>
            <a:spLocks noGrp="1"/>
          </p:cNvSpPr>
          <p:nvPr>
            <p:ph sz="quarter" idx="4294967295"/>
          </p:nvPr>
        </p:nvSpPr>
        <p:spPr>
          <a:xfrm>
            <a:off x="0" y="6083300"/>
            <a:ext cx="4033838" cy="74771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a:ln>
                  <a:noFill/>
                </a:ln>
                <a:no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status.</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4294967295"/>
          </p:nvPr>
        </p:nvSpPr>
        <p:spPr>
          <a:xfrm>
            <a:off x="0" y="4483100"/>
            <a:ext cx="1482725" cy="571500"/>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$900</a:t>
            </a:r>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4294967295"/>
          </p:nvPr>
        </p:nvSpPr>
        <p:spPr>
          <a:xfrm>
            <a:off x="0" y="3586163"/>
            <a:ext cx="2187575" cy="942975"/>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noFill/>
                <a:effectLst/>
                <a:uLnTx/>
                <a:uFillTx/>
                <a:latin typeface="Arial"/>
                <a:ea typeface="+mn-ea"/>
                <a:cs typeface="+mn-cs"/>
              </a:rPr>
              <a:t>Their annual </a:t>
            </a:r>
            <a:br>
              <a:rPr kumimoji="0" lang="en-US" sz="2000" b="0" i="0" u="none" strike="noStrike" kern="1200" cap="none" spc="0" normalizeH="0" baseline="0" noProof="0">
                <a:ln>
                  <a:noFill/>
                </a:ln>
                <a:noFill/>
                <a:effectLst/>
                <a:uLnTx/>
                <a:uFillTx/>
                <a:latin typeface="Arial"/>
                <a:ea typeface="+mn-ea"/>
                <a:cs typeface="+mn-cs"/>
              </a:rPr>
            </a:br>
            <a:r>
              <a:rPr kumimoji="0" lang="en-US" sz="2000" b="0" i="0" u="none" strike="noStrike" kern="1200" cap="none" spc="0" normalizeH="0" baseline="0" noProof="0">
                <a:ln>
                  <a:noFill/>
                </a:ln>
                <a:noFill/>
                <a:effectLst/>
                <a:uLnTx/>
                <a:uFillTx/>
                <a:latin typeface="Arial"/>
                <a:ea typeface="+mn-ea"/>
                <a:cs typeface="+mn-cs"/>
              </a:rPr>
              <a:t>tax savings</a:t>
            </a:r>
            <a:r>
              <a:rPr kumimoji="0" lang="en-US" sz="2000" b="0" i="0" u="none" strike="noStrike" kern="1200" cap="none" spc="0" normalizeH="0" baseline="30000" noProof="0">
                <a:ln>
                  <a:noFill/>
                </a:ln>
                <a:noFill/>
                <a:effectLst/>
                <a:uLnTx/>
                <a:uFillTx/>
                <a:latin typeface="Arial"/>
                <a:ea typeface="+mn-ea"/>
                <a:cs typeface="+mn-cs"/>
              </a:rPr>
              <a:t>1 </a:t>
            </a:r>
            <a:r>
              <a:rPr kumimoji="0" lang="en-US" sz="2000" b="0" i="0" u="none" strike="noStrike" kern="1200" cap="none" spc="0" normalizeH="0" baseline="0" noProof="0">
                <a:ln>
                  <a:noFill/>
                </a:ln>
                <a:noFill/>
                <a:effectLst/>
                <a:uLnTx/>
                <a:uFillTx/>
                <a:latin typeface="Arial"/>
                <a:ea typeface="+mn-ea"/>
                <a:cs typeface="+mn-cs"/>
              </a:rPr>
              <a:t>are</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4294967295"/>
          </p:nvPr>
        </p:nvSpPr>
        <p:spPr>
          <a:xfrm>
            <a:off x="0" y="1176338"/>
            <a:ext cx="5257800" cy="1966912"/>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With another baby on the way, they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enroll in a DCFSA to pay for afterschool childcare for their daughter, Mya.</a:t>
            </a:r>
          </a:p>
        </p:txBody>
      </p:sp>
      <p:sp>
        <p:nvSpPr>
          <p:cNvPr id="24" name="Title 2">
            <a:extLst>
              <a:ext uri="{FF2B5EF4-FFF2-40B4-BE49-F238E27FC236}">
                <a16:creationId xmlns:a16="http://schemas.microsoft.com/office/drawing/2014/main" id="{573F3C57-72F8-1B49-B859-8034B9FB3CB0}"/>
              </a:ext>
            </a:extLst>
          </p:cNvPr>
          <p:cNvSpPr>
            <a:spLocks noGrp="1"/>
          </p:cNvSpPr>
          <p:nvPr>
            <p:ph type="title" idx="4294967295"/>
          </p:nvPr>
        </p:nvSpPr>
        <p:spPr>
          <a:xfrm>
            <a:off x="0" y="244475"/>
            <a:ext cx="5924550" cy="881063"/>
          </a:xfrm>
        </p:spPr>
        <p:txBody>
          <a:bodyPr/>
          <a:lstStyle/>
          <a:p>
            <a:pPr>
              <a:lnSpc>
                <a:spcPts val="6080"/>
              </a:lnSpc>
            </a:pPr>
            <a:r>
              <a:rPr lang="en-US" sz="3800" b="1">
                <a:noFill/>
              </a:rPr>
              <a:t>Meet Ramesh and Priya</a:t>
            </a:r>
          </a:p>
        </p:txBody>
      </p:sp>
      <p:pic>
        <p:nvPicPr>
          <p:cNvPr id="18" name="Picture 2" descr="A family sharing a happy moment in which the father and daughter together touching the baby bump of the mother.">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8800"/>
                    </a14:imgEffect>
                    <a14:imgEffect>
                      <a14:saturation sat="95000"/>
                    </a14:imgEffect>
                    <a14:imgEffect>
                      <a14:brightnessContrast bright="5000"/>
                    </a14:imgEffect>
                  </a14:imgLayer>
                </a14:imgProps>
              </a:ext>
              <a:ext uri="{28A0092B-C50C-407E-A947-70E740481C1C}">
                <a14:useLocalDpi xmlns:a14="http://schemas.microsoft.com/office/drawing/2010/main"/>
              </a:ext>
            </a:extLst>
          </a:blip>
          <a:srcRect/>
          <a:stretch/>
        </p:blipFill>
        <p:spPr bwMode="auto">
          <a:xfrm>
            <a:off x="5506725" y="0"/>
            <a:ext cx="7390601" cy="6876862"/>
          </a:xfrm>
          <a:prstGeom prst="rect">
            <a:avLst/>
          </a:prstGeom>
          <a:noFill/>
          <a:extLst>
            <a:ext uri="{909E8E84-426E-40DD-AFC4-6F175D3DCCD1}">
              <a14:hiddenFill xmlns:a14="http://schemas.microsoft.com/office/drawing/2010/main">
                <a:solidFill>
                  <a:srgbClr val="FFFFFF"/>
                </a:solidFill>
              </a14:hiddenFill>
            </a:ext>
          </a:extLst>
        </p:spPr>
      </p:pic>
      <p:sp>
        <p:nvSpPr>
          <p:cNvPr id="79" name="Title 6">
            <a:extLst>
              <a:ext uri="{FF2B5EF4-FFF2-40B4-BE49-F238E27FC236}">
                <a16:creationId xmlns:a16="http://schemas.microsoft.com/office/drawing/2014/main" id="{408C652F-D30D-4DE6-06A4-12EFFDF673C5}"/>
              </a:ext>
            </a:extLst>
          </p:cNvPr>
          <p:cNvSpPr txBox="1">
            <a:spLocks/>
          </p:cNvSpPr>
          <p:nvPr/>
        </p:nvSpPr>
        <p:spPr>
          <a:xfrm>
            <a:off x="946342" y="365761"/>
            <a:ext cx="4417120"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Ramesh and Priya</a:t>
            </a:r>
            <a:endParaRPr lang="en-GB" sz="4270" dirty="0">
              <a:solidFill>
                <a:srgbClr val="7F7F7F"/>
              </a:solidFill>
            </a:endParaRPr>
          </a:p>
        </p:txBody>
      </p:sp>
      <p:sp>
        <p:nvSpPr>
          <p:cNvPr id="81" name="Content Placeholder 7">
            <a:extLst>
              <a:ext uri="{FF2B5EF4-FFF2-40B4-BE49-F238E27FC236}">
                <a16:creationId xmlns:a16="http://schemas.microsoft.com/office/drawing/2014/main" id="{3A9D07F1-5A7E-331F-C70B-D6BD1FA1BD3E}"/>
              </a:ext>
            </a:extLst>
          </p:cNvPr>
          <p:cNvSpPr txBox="1">
            <a:spLocks/>
          </p:cNvSpPr>
          <p:nvPr/>
        </p:nvSpPr>
        <p:spPr>
          <a:xfrm>
            <a:off x="946342" y="1981294"/>
            <a:ext cx="4034305"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Family Plan</a:t>
            </a:r>
            <a:endParaRPr kumimoji="0" lang="en-US"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With another baby on the way, they </a:t>
            </a:r>
            <a:br>
              <a:rPr kumimoji="0" lang="en-US" sz="1800" b="0" i="0" u="none" strike="noStrike" kern="1200" cap="none" spc="0" normalizeH="0" baseline="0" noProof="0" dirty="0">
                <a:ln>
                  <a:noFill/>
                </a:ln>
                <a:effectLst/>
                <a:uLnTx/>
                <a:uFillTx/>
                <a:latin typeface="Arial"/>
                <a:ea typeface="+mn-ea"/>
                <a:cs typeface="+mn-cs"/>
              </a:rPr>
            </a:br>
            <a:r>
              <a:rPr kumimoji="0" lang="en-US" sz="1800" b="0" i="0" u="none" strike="noStrike" kern="1200" cap="none" spc="0" normalizeH="0" baseline="0" noProof="0" dirty="0">
                <a:ln>
                  <a:noFill/>
                </a:ln>
                <a:effectLst/>
                <a:uLnTx/>
                <a:uFillTx/>
                <a:latin typeface="Arial"/>
                <a:ea typeface="+mn-ea"/>
                <a:cs typeface="+mn-cs"/>
              </a:rPr>
              <a:t>enroll in a DCFSA to pay for afterschool childcare for their daughter, Mya.</a:t>
            </a:r>
          </a:p>
          <a:p>
            <a:pPr marL="309026" indent="-298443">
              <a:lnSpc>
                <a:spcPct val="120000"/>
              </a:lnSpc>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62D42CDE-9FC9-5107-A301-A332255112DA}"/>
              </a:ext>
            </a:extLst>
          </p:cNvPr>
          <p:cNvGrpSpPr/>
          <p:nvPr/>
        </p:nvGrpSpPr>
        <p:grpSpPr>
          <a:xfrm>
            <a:off x="946342" y="4038496"/>
            <a:ext cx="5257860" cy="1796669"/>
            <a:chOff x="946342" y="4292719"/>
            <a:chExt cx="5257860" cy="2218711"/>
          </a:xfrm>
        </p:grpSpPr>
        <p:grpSp>
          <p:nvGrpSpPr>
            <p:cNvPr id="82" name="Group 81">
              <a:extLst>
                <a:ext uri="{FF2B5EF4-FFF2-40B4-BE49-F238E27FC236}">
                  <a16:creationId xmlns:a16="http://schemas.microsoft.com/office/drawing/2014/main" id="{90A0A698-D34E-B466-E444-2412BCD2DAFA}"/>
                </a:ext>
              </a:extLst>
            </p:cNvPr>
            <p:cNvGrpSpPr/>
            <p:nvPr/>
          </p:nvGrpSpPr>
          <p:grpSpPr>
            <a:xfrm>
              <a:off x="1589978" y="4292719"/>
              <a:ext cx="4614224" cy="2218711"/>
              <a:chOff x="0" y="3836896"/>
              <a:chExt cx="4614224" cy="2365771"/>
            </a:xfrm>
          </p:grpSpPr>
          <p:sp>
            <p:nvSpPr>
              <p:cNvPr id="83" name="Rectangle 82">
                <a:extLst>
                  <a:ext uri="{FF2B5EF4-FFF2-40B4-BE49-F238E27FC236}">
                    <a16:creationId xmlns:a16="http://schemas.microsoft.com/office/drawing/2014/main" id="{A577D36D-4454-C3ED-C7B3-6F52EACFDBAB}"/>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84" name="Rectangle 83">
                <a:extLst>
                  <a:ext uri="{FF2B5EF4-FFF2-40B4-BE49-F238E27FC236}">
                    <a16:creationId xmlns:a16="http://schemas.microsoft.com/office/drawing/2014/main" id="{2939C1B3-C44D-D225-776D-02CEA190BCB0}"/>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85" name="Content Placeholder 7">
              <a:extLst>
                <a:ext uri="{FF2B5EF4-FFF2-40B4-BE49-F238E27FC236}">
                  <a16:creationId xmlns:a16="http://schemas.microsoft.com/office/drawing/2014/main" id="{A3C0DDBD-15AD-DB37-A6F5-951039C9CB96}"/>
                </a:ext>
              </a:extLst>
            </p:cNvPr>
            <p:cNvSpPr txBox="1">
              <a:spLocks/>
            </p:cNvSpPr>
            <p:nvPr/>
          </p:nvSpPr>
          <p:spPr>
            <a:xfrm>
              <a:off x="946342"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They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contribute</a:t>
              </a: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$3,000</a:t>
              </a:r>
              <a:endParaRPr kumimoji="0" lang="en-US" sz="320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6" name="Content Placeholder 7">
              <a:extLst>
                <a:ext uri="{FF2B5EF4-FFF2-40B4-BE49-F238E27FC236}">
                  <a16:creationId xmlns:a16="http://schemas.microsoft.com/office/drawing/2014/main" id="{7F6AA8B7-03CF-9682-1100-B0AD36781084}"/>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Their annual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tax savings</a:t>
              </a:r>
              <a:r>
                <a:rPr lang="en-US" baseline="30000" dirty="0">
                  <a:latin typeface="Arial"/>
                </a:rPr>
                <a:t>*</a:t>
              </a:r>
              <a:endParaRPr kumimoji="0" lang="en-US" b="0" i="0" u="none" strike="noStrike" kern="1200" cap="none" spc="0" normalizeH="0" baseline="0" noProof="0" dirty="0">
                <a:ln>
                  <a:noFill/>
                </a:ln>
                <a:effectLst/>
                <a:uLnTx/>
                <a:uFillTx/>
                <a:latin typeface="Arial"/>
                <a:ea typeface="+mn-ea"/>
                <a:cs typeface="+mn-cs"/>
              </a:endParaRP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$600</a:t>
              </a:r>
              <a:endParaRPr kumimoji="0" lang="en-US" sz="3200" b="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7" name="Triangle 86">
              <a:extLst>
                <a:ext uri="{FF2B5EF4-FFF2-40B4-BE49-F238E27FC236}">
                  <a16:creationId xmlns:a16="http://schemas.microsoft.com/office/drawing/2014/main" id="{01EA333D-66B1-D446-7F16-DF6860B85487}"/>
                </a:ext>
              </a:extLst>
            </p:cNvPr>
            <p:cNvSpPr/>
            <p:nvPr/>
          </p:nvSpPr>
          <p:spPr>
            <a:xfrm rot="5400000">
              <a:off x="2154015" y="5338100"/>
              <a:ext cx="1636878" cy="224527"/>
            </a:xfrm>
            <a:prstGeom prst="triangle">
              <a:avLst/>
            </a:prstGeom>
            <a:solidFill>
              <a:schemeClr val="bg1"/>
            </a:solidFill>
            <a:ln>
              <a:noFill/>
            </a:ln>
            <a:effectLst>
              <a:outerShdw blurRad="38100" dist="25400" dir="9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grpSp>
      <p:sp>
        <p:nvSpPr>
          <p:cNvPr id="3" name="Content Placeholder 33">
            <a:extLst>
              <a:ext uri="{FF2B5EF4-FFF2-40B4-BE49-F238E27FC236}">
                <a16:creationId xmlns:a16="http://schemas.microsoft.com/office/drawing/2014/main" id="{725E10D8-3881-75C9-667E-851E60F0CFED}"/>
              </a:ext>
            </a:extLst>
          </p:cNvPr>
          <p:cNvSpPr txBox="1">
            <a:spLocks/>
          </p:cNvSpPr>
          <p:nvPr/>
        </p:nvSpPr>
        <p:spPr>
          <a:xfrm>
            <a:off x="838027" y="6412238"/>
            <a:ext cx="4127630" cy="201287"/>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buNone/>
            </a:pPr>
            <a:r>
              <a:rPr lang="en-US" sz="800" baseline="30000" dirty="0">
                <a:solidFill>
                  <a:srgbClr val="626362"/>
                </a:solidFill>
                <a:latin typeface="Arial"/>
                <a:cs typeface="Arial"/>
              </a:rPr>
              <a:t>* </a:t>
            </a:r>
            <a:r>
              <a:rPr lang="en-US" sz="800" dirty="0">
                <a:solidFill>
                  <a:srgbClr val="626362"/>
                </a:solidFill>
                <a:latin typeface="Arial"/>
                <a:cs typeface="Arial"/>
              </a:rPr>
              <a:t>Estimated</a:t>
            </a:r>
            <a:r>
              <a:rPr lang="en-US" sz="800" dirty="0">
                <a:solidFill>
                  <a:srgbClr val="626362"/>
                </a:solidFill>
                <a:latin typeface="Arial"/>
              </a:rPr>
              <a:t> savings are based on an assumed combined federal and state income tax bracket of 20%. Actual savings will depend on your taxable income and tax status. </a:t>
            </a:r>
            <a:endParaRPr lang="en-US" sz="800" dirty="0">
              <a:solidFill>
                <a:srgbClr val="6263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74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A kid sitting on a table and drawing while a woman observing her.">
            <a:extLst>
              <a:ext uri="{FF2B5EF4-FFF2-40B4-BE49-F238E27FC236}">
                <a16:creationId xmlns:a16="http://schemas.microsoft.com/office/drawing/2014/main" id="{5BBDB78E-49C3-78B3-E9C9-EDC31677701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Effect>
                      <a14:saturation sat="95000"/>
                    </a14:imgEffect>
                  </a14:imgLayer>
                </a14:imgProps>
              </a:ext>
              <a:ext uri="{28A0092B-C50C-407E-A947-70E740481C1C}">
                <a14:useLocalDpi xmlns:a14="http://schemas.microsoft.com/office/drawing/2010/main"/>
              </a:ext>
            </a:extLst>
          </a:blip>
          <a:srcRect/>
          <a:stretch/>
        </p:blipFill>
        <p:spPr bwMode="auto">
          <a:xfrm>
            <a:off x="7254796" y="0"/>
            <a:ext cx="493720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CB1D2740-999B-D96D-9A46-F136D74FEFFA}"/>
              </a:ext>
            </a:extLst>
          </p:cNvPr>
          <p:cNvGrpSpPr/>
          <p:nvPr/>
        </p:nvGrpSpPr>
        <p:grpSpPr>
          <a:xfrm>
            <a:off x="3848162" y="2912012"/>
            <a:ext cx="4614224" cy="3580226"/>
            <a:chOff x="0" y="3836896"/>
            <a:chExt cx="4614224" cy="2365771"/>
          </a:xfrm>
        </p:grpSpPr>
        <p:sp>
          <p:nvSpPr>
            <p:cNvPr id="68" name="Rectangle 67">
              <a:extLst>
                <a:ext uri="{FF2B5EF4-FFF2-40B4-BE49-F238E27FC236}">
                  <a16:creationId xmlns:a16="http://schemas.microsoft.com/office/drawing/2014/main" id="{E78168F0-C6B8-6FB6-D0AA-ACD4644CD17C}"/>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9" name="Rectangle 68">
              <a:extLst>
                <a:ext uri="{FF2B5EF4-FFF2-40B4-BE49-F238E27FC236}">
                  <a16:creationId xmlns:a16="http://schemas.microsoft.com/office/drawing/2014/main" id="{6897D871-B32A-CE78-A12B-9593D218ADBE}"/>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4" name="Content Placeholder 33">
            <a:extLst>
              <a:ext uri="{FF2B5EF4-FFF2-40B4-BE49-F238E27FC236}">
                <a16:creationId xmlns:a16="http://schemas.microsoft.com/office/drawing/2014/main" id="{370C1D9E-9F9C-9A2E-A4AE-ECCE07AC8EDB}"/>
              </a:ext>
            </a:extLst>
          </p:cNvPr>
          <p:cNvSpPr>
            <a:spLocks noGrp="1"/>
          </p:cNvSpPr>
          <p:nvPr>
            <p:ph sz="quarter" idx="15"/>
          </p:nvPr>
        </p:nvSpPr>
        <p:spPr>
          <a:xfrm>
            <a:off x="853017" y="6412238"/>
            <a:ext cx="5863198" cy="246221"/>
          </a:xfrm>
        </p:spPr>
        <p:txBody>
          <a:bodyPr/>
          <a:lstStyle/>
          <a:p>
            <a:pPr>
              <a:lnSpc>
                <a:spcPct val="100000"/>
              </a:lnSpc>
            </a:pPr>
            <a:r>
              <a:rPr lang="en-US" sz="800" dirty="0">
                <a:solidFill>
                  <a:srgbClr val="626362"/>
                </a:solidFill>
                <a:latin typeface="Arial"/>
                <a:cs typeface="Arial"/>
              </a:rPr>
              <a:t>Estimated</a:t>
            </a:r>
            <a:r>
              <a:rPr kumimoji="0" lang="en-US" sz="800" b="0" i="0" u="none" strike="noStrike" kern="1200" cap="none" spc="0" normalizeH="0" baseline="0" noProof="0" dirty="0">
                <a:ln>
                  <a:noFill/>
                </a:ln>
                <a:solidFill>
                  <a:srgbClr val="626362"/>
                </a:solidFill>
                <a:effectLst/>
                <a:uLnTx/>
                <a:uFillTx/>
                <a:latin typeface="Arial"/>
                <a:ea typeface="+mn-ea"/>
                <a:cs typeface="+mn-cs"/>
              </a:rPr>
              <a:t> savings are based on an assumed combined federal and state income tax bracket of </a:t>
            </a:r>
            <a:r>
              <a:rPr lang="en-US" sz="800" dirty="0">
                <a:solidFill>
                  <a:srgbClr val="626362"/>
                </a:solidFill>
                <a:latin typeface="Arial"/>
              </a:rPr>
              <a:t>20</a:t>
            </a:r>
            <a:r>
              <a:rPr kumimoji="0" lang="en-US" sz="8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 status. </a:t>
            </a:r>
            <a:endPar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36" name="Title 6">
            <a:extLst>
              <a:ext uri="{FF2B5EF4-FFF2-40B4-BE49-F238E27FC236}">
                <a16:creationId xmlns:a16="http://schemas.microsoft.com/office/drawing/2014/main" id="{634C6D65-3885-6334-951D-2C8DC9146700}"/>
              </a:ext>
            </a:extLst>
          </p:cNvPr>
          <p:cNvSpPr txBox="1">
            <a:spLocks/>
          </p:cNvSpPr>
          <p:nvPr/>
        </p:nvSpPr>
        <p:spPr>
          <a:xfrm>
            <a:off x="946342" y="365761"/>
            <a:ext cx="5454458"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a:t>
            </a:r>
            <a:b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br>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DCFSA savings</a:t>
            </a:r>
          </a:p>
        </p:txBody>
      </p:sp>
      <p:sp>
        <p:nvSpPr>
          <p:cNvPr id="37" name="Content Placeholder 7">
            <a:extLst>
              <a:ext uri="{FF2B5EF4-FFF2-40B4-BE49-F238E27FC236}">
                <a16:creationId xmlns:a16="http://schemas.microsoft.com/office/drawing/2014/main" id="{155D7231-A574-2326-ADDF-7A5D72E1AA10}"/>
              </a:ext>
            </a:extLst>
          </p:cNvPr>
          <p:cNvSpPr txBox="1">
            <a:spLocks/>
          </p:cNvSpPr>
          <p:nvPr/>
        </p:nvSpPr>
        <p:spPr>
          <a:xfrm>
            <a:off x="946342" y="1981295"/>
            <a:ext cx="5454458" cy="1212072"/>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b="0" i="0" u="none" strike="noStrike" kern="1200" cap="none" spc="0" normalizeH="0" baseline="0" noProof="0">
                <a:ln>
                  <a:noFill/>
                </a:ln>
                <a:effectLst/>
                <a:uLnTx/>
                <a:uFillTx/>
                <a:latin typeface="Arial"/>
                <a:ea typeface="+mn-ea"/>
                <a:cs typeface="+mn-cs"/>
              </a:rPr>
              <a:t>Using their DCFSA allows them to save money on taxes while helping pay for childcare needs.</a:t>
            </a:r>
          </a:p>
        </p:txBody>
      </p:sp>
      <p:sp>
        <p:nvSpPr>
          <p:cNvPr id="44" name="Content Placeholder 19">
            <a:extLst>
              <a:ext uri="{FF2B5EF4-FFF2-40B4-BE49-F238E27FC236}">
                <a16:creationId xmlns:a16="http://schemas.microsoft.com/office/drawing/2014/main" id="{7A08F59E-7ACA-15C1-6EAC-C3E009F1221E}"/>
              </a:ext>
            </a:extLst>
          </p:cNvPr>
          <p:cNvSpPr txBox="1">
            <a:spLocks/>
          </p:cNvSpPr>
          <p:nvPr/>
        </p:nvSpPr>
        <p:spPr>
          <a:xfrm>
            <a:off x="4522654" y="3138458"/>
            <a:ext cx="1841500" cy="340681"/>
          </a:xfrm>
          <a:prstGeom prst="rect">
            <a:avLst/>
          </a:prstGeom>
        </p:spPr>
        <p:txBody>
          <a:bodyPr>
            <a:normAutofit lnSpcReduction="1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With a DCFSA</a:t>
            </a:r>
          </a:p>
        </p:txBody>
      </p:sp>
      <p:sp>
        <p:nvSpPr>
          <p:cNvPr id="46" name="Content Placeholder 21">
            <a:extLst>
              <a:ext uri="{FF2B5EF4-FFF2-40B4-BE49-F238E27FC236}">
                <a16:creationId xmlns:a16="http://schemas.microsoft.com/office/drawing/2014/main" id="{BB35B068-61C0-E4D3-9769-8E0F88D96433}"/>
              </a:ext>
            </a:extLst>
          </p:cNvPr>
          <p:cNvSpPr txBox="1">
            <a:spLocks/>
          </p:cNvSpPr>
          <p:nvPr/>
        </p:nvSpPr>
        <p:spPr>
          <a:xfrm>
            <a:off x="4522654" y="3660794"/>
            <a:ext cx="2193561" cy="329740"/>
          </a:xfrm>
          <a:prstGeom prst="rect">
            <a:avLst/>
          </a:prstGeom>
        </p:spPr>
        <p:txBody>
          <a:bodyPr>
            <a:normAutofit lnSpcReduction="1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$3,000 in DCFSA</a:t>
            </a:r>
          </a:p>
        </p:txBody>
      </p:sp>
      <p:sp>
        <p:nvSpPr>
          <p:cNvPr id="47" name="Content Placeholder 23">
            <a:extLst>
              <a:ext uri="{FF2B5EF4-FFF2-40B4-BE49-F238E27FC236}">
                <a16:creationId xmlns:a16="http://schemas.microsoft.com/office/drawing/2014/main" id="{CDBD2BCF-4216-5AFE-6623-C86D882ECA03}"/>
              </a:ext>
            </a:extLst>
          </p:cNvPr>
          <p:cNvSpPr txBox="1">
            <a:spLocks/>
          </p:cNvSpPr>
          <p:nvPr/>
        </p:nvSpPr>
        <p:spPr>
          <a:xfrm>
            <a:off x="4525476" y="4256138"/>
            <a:ext cx="1736725" cy="353822"/>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$0 to taxes</a:t>
            </a:r>
          </a:p>
        </p:txBody>
      </p:sp>
      <p:sp>
        <p:nvSpPr>
          <p:cNvPr id="48" name="Content Placeholder 11">
            <a:extLst>
              <a:ext uri="{FF2B5EF4-FFF2-40B4-BE49-F238E27FC236}">
                <a16:creationId xmlns:a16="http://schemas.microsoft.com/office/drawing/2014/main" id="{96674E04-1A1D-554E-A606-D321143910AB}"/>
              </a:ext>
            </a:extLst>
          </p:cNvPr>
          <p:cNvSpPr txBox="1">
            <a:spLocks/>
          </p:cNvSpPr>
          <p:nvPr/>
        </p:nvSpPr>
        <p:spPr>
          <a:xfrm>
            <a:off x="4522654" y="4847536"/>
            <a:ext cx="3715556" cy="262870"/>
          </a:xfrm>
          <a:prstGeom prst="rect">
            <a:avLst/>
          </a:prstGeom>
        </p:spPr>
        <p:txBody>
          <a:bodyPr>
            <a:normAutofit fontScale="85000" lnSpcReduction="2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$2,000 for after school care</a:t>
            </a:r>
          </a:p>
        </p:txBody>
      </p:sp>
      <p:sp>
        <p:nvSpPr>
          <p:cNvPr id="49" name="Content Placeholder 37">
            <a:extLst>
              <a:ext uri="{FF2B5EF4-FFF2-40B4-BE49-F238E27FC236}">
                <a16:creationId xmlns:a16="http://schemas.microsoft.com/office/drawing/2014/main" id="{F24D2730-5AED-B975-67BC-29A21B902B85}"/>
              </a:ext>
            </a:extLst>
          </p:cNvPr>
          <p:cNvSpPr txBox="1">
            <a:spLocks/>
          </p:cNvSpPr>
          <p:nvPr/>
        </p:nvSpPr>
        <p:spPr>
          <a:xfrm>
            <a:off x="4522654" y="5346643"/>
            <a:ext cx="4030350" cy="716986"/>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2400" b="1">
                <a:noFill/>
                <a:latin typeface="Arial"/>
              </a:rPr>
              <a:t>$1,000 </a:t>
            </a:r>
            <a:br>
              <a:rPr lang="en-US" sz="2400" b="1">
                <a:noFill/>
                <a:latin typeface="Arial"/>
              </a:rPr>
            </a:br>
            <a:r>
              <a:rPr lang="en-US" sz="1700">
                <a:noFill/>
                <a:latin typeface="Arial"/>
              </a:rPr>
              <a:t>leftover for summer camp</a:t>
            </a:r>
          </a:p>
        </p:txBody>
      </p:sp>
      <p:graphicFrame>
        <p:nvGraphicFramePr>
          <p:cNvPr id="51" name="TextBox 7">
            <a:extLst>
              <a:ext uri="{FF2B5EF4-FFF2-40B4-BE49-F238E27FC236}">
                <a16:creationId xmlns:a16="http://schemas.microsoft.com/office/drawing/2014/main" id="{AA230560-84A8-2A36-AE5F-27BE3453E641}"/>
              </a:ext>
              <a:ext uri="{C183D7F6-B498-43B3-948B-1728B52AA6E4}">
                <adec:decorative xmlns:adec="http://schemas.microsoft.com/office/drawing/2017/decorative" xmlns="" val="1"/>
              </a:ext>
            </a:extLst>
          </p:cNvPr>
          <p:cNvGraphicFramePr>
            <a:graphicFrameLocks noGrp="1"/>
          </p:cNvGraphicFramePr>
          <p:nvPr>
            <p:extLst>
              <p:ext uri="{D42A27DB-BD31-4B8C-83A1-F6EECF244321}">
                <p14:modId xmlns:p14="http://schemas.microsoft.com/office/powerpoint/2010/main" val="1903117117"/>
              </p:ext>
            </p:extLst>
          </p:nvPr>
        </p:nvGraphicFramePr>
        <p:xfrm>
          <a:off x="4701770" y="3110246"/>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1" i="0">
                          <a:solidFill>
                            <a:srgbClr val="007A96"/>
                          </a:solidFill>
                          <a:latin typeface="+mn-lt"/>
                        </a:rPr>
                        <a:t>With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$3,000 in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$1,000 </a:t>
                      </a:r>
                      <a:r>
                        <a:rPr lang="en-US" sz="3200" b="1" i="0" dirty="0">
                          <a:solidFill>
                            <a:srgbClr val="007A96"/>
                          </a:solidFill>
                          <a:latin typeface="+mn-lt"/>
                        </a:rPr>
                        <a:t/>
                      </a:r>
                      <a:br>
                        <a:rPr lang="en-US" sz="3200" b="1" i="0" dirty="0">
                          <a:solidFill>
                            <a:srgbClr val="007A96"/>
                          </a:solidFill>
                          <a:latin typeface="+mn-lt"/>
                        </a:rPr>
                      </a:br>
                      <a:r>
                        <a:rPr lang="en-US" sz="1700" b="0" i="0" dirty="0">
                          <a:solidFill>
                            <a:srgbClr val="007A96"/>
                          </a:solidFill>
                          <a:latin typeface="+mn-lt"/>
                        </a:rPr>
                        <a:t>leftover for summer day camp</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graphicFrame>
        <p:nvGraphicFramePr>
          <p:cNvPr id="61" name="TextBox 7">
            <a:extLst>
              <a:ext uri="{FF2B5EF4-FFF2-40B4-BE49-F238E27FC236}">
                <a16:creationId xmlns:a16="http://schemas.microsoft.com/office/drawing/2014/main" id="{3127B2E6-2B27-8A82-10B8-5164044A1BA7}"/>
              </a:ext>
              <a:ext uri="{C183D7F6-B498-43B3-948B-1728B52AA6E4}">
                <adec:decorative xmlns:adec="http://schemas.microsoft.com/office/drawing/2017/decorative" xmlns="" val="1"/>
              </a:ext>
            </a:extLst>
          </p:cNvPr>
          <p:cNvGraphicFramePr>
            <a:graphicFrameLocks noGrp="1"/>
          </p:cNvGraphicFramePr>
          <p:nvPr>
            <p:extLst>
              <p:ext uri="{D42A27DB-BD31-4B8C-83A1-F6EECF244321}">
                <p14:modId xmlns:p14="http://schemas.microsoft.com/office/powerpoint/2010/main" val="3843247676"/>
              </p:ext>
            </p:extLst>
          </p:nvPr>
        </p:nvGraphicFramePr>
        <p:xfrm>
          <a:off x="921572" y="3110246"/>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1" i="0">
                          <a:solidFill>
                            <a:schemeClr val="tx1"/>
                          </a:solidFill>
                          <a:latin typeface="+mn-lt"/>
                        </a:rPr>
                        <a:t>Without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$3,000 from paycheck</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$600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chemeClr val="tx1"/>
                          </a:solidFill>
                          <a:latin typeface="+mn-lt"/>
                        </a:rPr>
                        <a:t>$400 </a:t>
                      </a:r>
                      <a:r>
                        <a:rPr lang="en-US" sz="3200" b="1" i="0" dirty="0">
                          <a:solidFill>
                            <a:schemeClr val="tx1"/>
                          </a:solidFill>
                          <a:latin typeface="+mn-lt"/>
                        </a:rPr>
                        <a:t/>
                      </a:r>
                      <a:br>
                        <a:rPr lang="en-US" sz="3200" b="1" i="0" dirty="0">
                          <a:solidFill>
                            <a:schemeClr val="tx1"/>
                          </a:solidFill>
                          <a:latin typeface="+mn-lt"/>
                        </a:rPr>
                      </a:br>
                      <a:r>
                        <a:rPr lang="en-US" sz="1700" b="0" i="0" dirty="0">
                          <a:solidFill>
                            <a:schemeClr val="tx1"/>
                          </a:solidFill>
                          <a:latin typeface="+mn-lt"/>
                        </a:rPr>
                        <a:t>leftover</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353090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4EB314-961E-4FE0-8398-5ADDC8050F49}"/>
              </a:ext>
            </a:extLst>
          </p:cNvPr>
          <p:cNvSpPr>
            <a:spLocks noGrp="1"/>
          </p:cNvSpPr>
          <p:nvPr>
            <p:ph sz="quarter" idx="4294967295"/>
          </p:nvPr>
        </p:nvSpPr>
        <p:spPr>
          <a:xfrm>
            <a:off x="924439" y="6287498"/>
            <a:ext cx="4355264" cy="74771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800" baseline="30000" dirty="0">
                <a:latin typeface="Arial" panose="020B0604020202020204" pitchFamily="34" charset="0"/>
                <a:cs typeface="Arial" panose="020B0604020202020204" pitchFamily="34" charset="0"/>
              </a:rPr>
              <a:t>*</a:t>
            </a:r>
            <a:r>
              <a:rPr kumimoji="0" lang="en-US" sz="900" b="0" i="0" u="none" strike="noStrike" kern="1200" cap="none" spc="0" normalizeH="0" baseline="0" noProof="0" dirty="0">
                <a:ln>
                  <a:noFill/>
                </a:ln>
                <a:effectLst/>
                <a:uLnTx/>
                <a:uFillTx/>
                <a:latin typeface="Arial"/>
                <a:ea typeface="+mn-ea"/>
                <a:cs typeface="+mn-cs"/>
              </a:rPr>
              <a:t>Estimated savings are based on an assumed combined federal and state income tax bracket </a:t>
            </a:r>
            <a:r>
              <a:rPr kumimoji="0" lang="en-US" sz="900" b="0" i="0" u="none" strike="noStrike" kern="1200" cap="none" spc="0" normalizeH="0" baseline="0" noProof="0">
                <a:ln>
                  <a:noFill/>
                </a:ln>
                <a:effectLst/>
                <a:uLnTx/>
                <a:uFillTx/>
                <a:latin typeface="Arial"/>
                <a:ea typeface="+mn-ea"/>
                <a:cs typeface="+mn-cs"/>
              </a:rPr>
              <a:t>of 20</a:t>
            </a:r>
            <a:r>
              <a:rPr kumimoji="0" lang="en-US" sz="900" b="0" i="0" u="none" strike="noStrike" kern="1200" cap="none" spc="0" normalizeH="0" baseline="0" noProof="0" dirty="0">
                <a:ln>
                  <a:noFill/>
                </a:ln>
                <a:effectLst/>
                <a:uLnTx/>
                <a:uFillTx/>
                <a:latin typeface="Arial"/>
                <a:ea typeface="+mn-ea"/>
                <a:cs typeface="+mn-cs"/>
              </a:rPr>
              <a:t>%. Actual savings will depend on your taxable income and tax</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status.</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4294967295"/>
          </p:nvPr>
        </p:nvSpPr>
        <p:spPr>
          <a:xfrm>
            <a:off x="0" y="4483100"/>
            <a:ext cx="1482725" cy="571500"/>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$900</a:t>
            </a:r>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4294967295"/>
          </p:nvPr>
        </p:nvSpPr>
        <p:spPr>
          <a:xfrm>
            <a:off x="0" y="3586163"/>
            <a:ext cx="2187575" cy="942975"/>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noFill/>
                <a:effectLst/>
                <a:uLnTx/>
                <a:uFillTx/>
                <a:latin typeface="Arial"/>
                <a:ea typeface="+mn-ea"/>
                <a:cs typeface="+mn-cs"/>
              </a:rPr>
              <a:t>Their annual </a:t>
            </a:r>
            <a:br>
              <a:rPr kumimoji="0" lang="en-US" sz="2000" b="0" i="0" u="none" strike="noStrike" kern="1200" cap="none" spc="0" normalizeH="0" baseline="0" noProof="0">
                <a:ln>
                  <a:noFill/>
                </a:ln>
                <a:noFill/>
                <a:effectLst/>
                <a:uLnTx/>
                <a:uFillTx/>
                <a:latin typeface="Arial"/>
                <a:ea typeface="+mn-ea"/>
                <a:cs typeface="+mn-cs"/>
              </a:rPr>
            </a:br>
            <a:r>
              <a:rPr kumimoji="0" lang="en-US" sz="2000" b="0" i="0" u="none" strike="noStrike" kern="1200" cap="none" spc="0" normalizeH="0" baseline="0" noProof="0">
                <a:ln>
                  <a:noFill/>
                </a:ln>
                <a:noFill/>
                <a:effectLst/>
                <a:uLnTx/>
                <a:uFillTx/>
                <a:latin typeface="Arial"/>
                <a:ea typeface="+mn-ea"/>
                <a:cs typeface="+mn-cs"/>
              </a:rPr>
              <a:t>tax savings</a:t>
            </a:r>
            <a:r>
              <a:rPr kumimoji="0" lang="en-US" sz="2000" b="0" i="0" u="none" strike="noStrike" kern="1200" cap="none" spc="0" normalizeH="0" baseline="30000" noProof="0">
                <a:ln>
                  <a:noFill/>
                </a:ln>
                <a:noFill/>
                <a:effectLst/>
                <a:uLnTx/>
                <a:uFillTx/>
                <a:latin typeface="Arial"/>
                <a:ea typeface="+mn-ea"/>
                <a:cs typeface="+mn-cs"/>
              </a:rPr>
              <a:t>1 </a:t>
            </a:r>
            <a:r>
              <a:rPr kumimoji="0" lang="en-US" sz="2000" b="0" i="0" u="none" strike="noStrike" kern="1200" cap="none" spc="0" normalizeH="0" baseline="0" noProof="0">
                <a:ln>
                  <a:noFill/>
                </a:ln>
                <a:noFill/>
                <a:effectLst/>
                <a:uLnTx/>
                <a:uFillTx/>
                <a:latin typeface="Arial"/>
                <a:ea typeface="+mn-ea"/>
                <a:cs typeface="+mn-cs"/>
              </a:rPr>
              <a:t>are</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4294967295"/>
          </p:nvPr>
        </p:nvSpPr>
        <p:spPr>
          <a:xfrm>
            <a:off x="0" y="1176338"/>
            <a:ext cx="5257800" cy="1966912"/>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With another baby on the way, they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enroll in a DCFSA to pay for afterschool childcare for their daughter, Mya.</a:t>
            </a:r>
          </a:p>
        </p:txBody>
      </p:sp>
      <p:sp>
        <p:nvSpPr>
          <p:cNvPr id="24" name="Title 2">
            <a:extLst>
              <a:ext uri="{FF2B5EF4-FFF2-40B4-BE49-F238E27FC236}">
                <a16:creationId xmlns:a16="http://schemas.microsoft.com/office/drawing/2014/main" id="{573F3C57-72F8-1B49-B859-8034B9FB3CB0}"/>
              </a:ext>
            </a:extLst>
          </p:cNvPr>
          <p:cNvSpPr>
            <a:spLocks noGrp="1"/>
          </p:cNvSpPr>
          <p:nvPr>
            <p:ph type="title" idx="4294967295"/>
          </p:nvPr>
        </p:nvSpPr>
        <p:spPr>
          <a:xfrm>
            <a:off x="0" y="244475"/>
            <a:ext cx="5924550" cy="881063"/>
          </a:xfrm>
        </p:spPr>
        <p:txBody>
          <a:bodyPr/>
          <a:lstStyle/>
          <a:p>
            <a:pPr>
              <a:lnSpc>
                <a:spcPts val="6080"/>
              </a:lnSpc>
            </a:pPr>
            <a:r>
              <a:rPr lang="en-US" sz="3800" b="1">
                <a:noFill/>
              </a:rPr>
              <a:t>Meet Ramesh and Priya</a:t>
            </a:r>
          </a:p>
        </p:txBody>
      </p:sp>
      <p:pic>
        <p:nvPicPr>
          <p:cNvPr id="1026" name="Picture 2">
            <a:extLst>
              <a:ext uri="{FF2B5EF4-FFF2-40B4-BE49-F238E27FC236}">
                <a16:creationId xmlns:a16="http://schemas.microsoft.com/office/drawing/2014/main" id="{ED30AEBE-BBD0-7D16-A06F-92C957806D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8128" y="-26987"/>
            <a:ext cx="6808689" cy="6969156"/>
          </a:xfrm>
          <a:prstGeom prst="rect">
            <a:avLst/>
          </a:prstGeom>
          <a:noFill/>
          <a:extLst>
            <a:ext uri="{909E8E84-426E-40DD-AFC4-6F175D3DCCD1}">
              <a14:hiddenFill xmlns:a14="http://schemas.microsoft.com/office/drawing/2010/main">
                <a:solidFill>
                  <a:srgbClr val="FFFFFF"/>
                </a:solidFill>
              </a14:hiddenFill>
            </a:ext>
          </a:extLst>
        </p:spPr>
      </p:pic>
      <p:sp>
        <p:nvSpPr>
          <p:cNvPr id="79" name="Title 6">
            <a:extLst>
              <a:ext uri="{FF2B5EF4-FFF2-40B4-BE49-F238E27FC236}">
                <a16:creationId xmlns:a16="http://schemas.microsoft.com/office/drawing/2014/main" id="{408C652F-D30D-4DE6-06A4-12EFFDF673C5}"/>
              </a:ext>
            </a:extLst>
          </p:cNvPr>
          <p:cNvSpPr txBox="1">
            <a:spLocks/>
          </p:cNvSpPr>
          <p:nvPr/>
        </p:nvSpPr>
        <p:spPr>
          <a:xfrm>
            <a:off x="946342" y="365761"/>
            <a:ext cx="3295874"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Scott and Janet </a:t>
            </a:r>
            <a:endParaRPr lang="en-GB" sz="4270" dirty="0">
              <a:solidFill>
                <a:srgbClr val="7F7F7F"/>
              </a:solidFill>
            </a:endParaRPr>
          </a:p>
        </p:txBody>
      </p:sp>
      <p:sp>
        <p:nvSpPr>
          <p:cNvPr id="81" name="Content Placeholder 7">
            <a:extLst>
              <a:ext uri="{FF2B5EF4-FFF2-40B4-BE49-F238E27FC236}">
                <a16:creationId xmlns:a16="http://schemas.microsoft.com/office/drawing/2014/main" id="{3A9D07F1-5A7E-331F-C70B-D6BD1FA1BD3E}"/>
              </a:ext>
            </a:extLst>
          </p:cNvPr>
          <p:cNvSpPr txBox="1">
            <a:spLocks/>
          </p:cNvSpPr>
          <p:nvPr/>
        </p:nvSpPr>
        <p:spPr>
          <a:xfrm>
            <a:off x="946342" y="1981294"/>
            <a:ext cx="4311458"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Family Plan</a:t>
            </a:r>
            <a:endParaRPr kumimoji="0" lang="en-US"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Janet and Scott have Scott’s father living with them and claim him as a dependent. He suffered from a stroke and he needs an in-home caregiver.</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500" b="0" i="0" u="none" strike="noStrike" kern="1200" cap="none" spc="0" normalizeH="0" baseline="0" noProof="0" dirty="0">
                <a:ln>
                  <a:noFill/>
                </a:ln>
                <a:effectLst/>
                <a:uLnTx/>
                <a:uFillTx/>
                <a:latin typeface="Arial"/>
                <a:ea typeface="+mn-ea"/>
                <a:cs typeface="+mn-cs"/>
              </a:rPr>
              <a:t>​</a:t>
            </a:r>
          </a:p>
          <a:p>
            <a:pPr marL="309026" indent="-298443">
              <a:lnSpc>
                <a:spcPct val="120000"/>
              </a:lnSpc>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62D42CDE-9FC9-5107-A301-A332255112DA}"/>
              </a:ext>
            </a:extLst>
          </p:cNvPr>
          <p:cNvGrpSpPr/>
          <p:nvPr/>
        </p:nvGrpSpPr>
        <p:grpSpPr>
          <a:xfrm>
            <a:off x="946342" y="4038496"/>
            <a:ext cx="5257860" cy="1796669"/>
            <a:chOff x="946342" y="4292719"/>
            <a:chExt cx="5257860" cy="2218711"/>
          </a:xfrm>
        </p:grpSpPr>
        <p:grpSp>
          <p:nvGrpSpPr>
            <p:cNvPr id="82" name="Group 81">
              <a:extLst>
                <a:ext uri="{FF2B5EF4-FFF2-40B4-BE49-F238E27FC236}">
                  <a16:creationId xmlns:a16="http://schemas.microsoft.com/office/drawing/2014/main" id="{90A0A698-D34E-B466-E444-2412BCD2DAFA}"/>
                </a:ext>
              </a:extLst>
            </p:cNvPr>
            <p:cNvGrpSpPr/>
            <p:nvPr/>
          </p:nvGrpSpPr>
          <p:grpSpPr>
            <a:xfrm>
              <a:off x="1589978" y="4292719"/>
              <a:ext cx="4614224" cy="2218711"/>
              <a:chOff x="0" y="3836896"/>
              <a:chExt cx="4614224" cy="2365771"/>
            </a:xfrm>
          </p:grpSpPr>
          <p:sp>
            <p:nvSpPr>
              <p:cNvPr id="83" name="Rectangle 82">
                <a:extLst>
                  <a:ext uri="{FF2B5EF4-FFF2-40B4-BE49-F238E27FC236}">
                    <a16:creationId xmlns:a16="http://schemas.microsoft.com/office/drawing/2014/main" id="{A577D36D-4454-C3ED-C7B3-6F52EACFDBAB}"/>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84" name="Rectangle 83">
                <a:extLst>
                  <a:ext uri="{FF2B5EF4-FFF2-40B4-BE49-F238E27FC236}">
                    <a16:creationId xmlns:a16="http://schemas.microsoft.com/office/drawing/2014/main" id="{2939C1B3-C44D-D225-776D-02CEA190BCB0}"/>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85" name="Content Placeholder 7">
              <a:extLst>
                <a:ext uri="{FF2B5EF4-FFF2-40B4-BE49-F238E27FC236}">
                  <a16:creationId xmlns:a16="http://schemas.microsoft.com/office/drawing/2014/main" id="{A3C0DDBD-15AD-DB37-A6F5-951039C9CB96}"/>
                </a:ext>
              </a:extLst>
            </p:cNvPr>
            <p:cNvSpPr txBox="1">
              <a:spLocks/>
            </p:cNvSpPr>
            <p:nvPr/>
          </p:nvSpPr>
          <p:spPr>
            <a:xfrm>
              <a:off x="946342"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They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contribute</a:t>
              </a: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$5,000</a:t>
              </a:r>
              <a:endParaRPr kumimoji="0" lang="en-US" sz="320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6" name="Content Placeholder 7">
              <a:extLst>
                <a:ext uri="{FF2B5EF4-FFF2-40B4-BE49-F238E27FC236}">
                  <a16:creationId xmlns:a16="http://schemas.microsoft.com/office/drawing/2014/main" id="{7F6AA8B7-03CF-9682-1100-B0AD36781084}"/>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Their annual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tax savings</a:t>
              </a:r>
              <a:r>
                <a:rPr lang="en-US" baseline="30000" dirty="0">
                  <a:latin typeface="Arial"/>
                </a:rPr>
                <a:t>*</a:t>
              </a:r>
              <a:endParaRPr kumimoji="0" lang="en-US" b="0" i="0" u="none" strike="noStrike" kern="1200" cap="none" spc="0" normalizeH="0" baseline="0" noProof="0" dirty="0">
                <a:ln>
                  <a:noFill/>
                </a:ln>
                <a:effectLst/>
                <a:uLnTx/>
                <a:uFillTx/>
                <a:latin typeface="Arial"/>
                <a:ea typeface="+mn-ea"/>
                <a:cs typeface="+mn-cs"/>
              </a:endParaRP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$1,000</a:t>
              </a:r>
              <a:endParaRPr kumimoji="0" lang="en-US" sz="3200" b="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7" name="Triangle 86">
              <a:extLst>
                <a:ext uri="{FF2B5EF4-FFF2-40B4-BE49-F238E27FC236}">
                  <a16:creationId xmlns:a16="http://schemas.microsoft.com/office/drawing/2014/main" id="{01EA333D-66B1-D446-7F16-DF6860B85487}"/>
                </a:ext>
              </a:extLst>
            </p:cNvPr>
            <p:cNvSpPr/>
            <p:nvPr/>
          </p:nvSpPr>
          <p:spPr>
            <a:xfrm rot="5400000">
              <a:off x="2154015" y="5338100"/>
              <a:ext cx="1636878" cy="224527"/>
            </a:xfrm>
            <a:prstGeom prst="triangle">
              <a:avLst/>
            </a:prstGeom>
            <a:solidFill>
              <a:schemeClr val="bg1"/>
            </a:solidFill>
            <a:ln>
              <a:noFill/>
            </a:ln>
            <a:effectLst>
              <a:outerShdw blurRad="38100" dist="25400" dir="9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grpSp>
    </p:spTree>
    <p:extLst>
      <p:ext uri="{BB962C8B-B14F-4D97-AF65-F5344CB8AC3E}">
        <p14:creationId xmlns:p14="http://schemas.microsoft.com/office/powerpoint/2010/main" val="199048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DC887C-FD7F-0F5D-8D88-B6955B0459BD}"/>
              </a:ext>
              <a:ext uri="{C183D7F6-B498-43B3-948B-1728B52AA6E4}">
                <adec:decorative xmlns:adec="http://schemas.microsoft.com/office/drawing/2017/decorative" xmlns="" val="1"/>
              </a:ext>
            </a:extLst>
          </p:cNvPr>
          <p:cNvPicPr>
            <a:picLocks noGrp="1" noChangeAspect="1" noChangeArrowheads="1"/>
          </p:cNvPicPr>
          <p:nvPr>
            <p:ph type="pic" idx="15"/>
          </p:nvPr>
        </p:nvPicPr>
        <p:blipFill rotWithShape="1">
          <a:blip r:embed="rId3" cstate="screen">
            <a:extLst>
              <a:ext uri="{28A0092B-C50C-407E-A947-70E740481C1C}">
                <a14:useLocalDpi xmlns:a14="http://schemas.microsoft.com/office/drawing/2010/main"/>
              </a:ext>
            </a:extLst>
          </a:blip>
          <a:srcRect/>
          <a:stretch/>
        </p:blipFill>
        <p:spPr bwMode="auto">
          <a:xfrm flipH="1">
            <a:off x="2832101" y="0"/>
            <a:ext cx="9359900" cy="68664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E9A6EB7-AB2E-A886-6DEA-528A451B9EFA}"/>
              </a:ext>
            </a:extLst>
          </p:cNvPr>
          <p:cNvGrpSpPr/>
          <p:nvPr/>
        </p:nvGrpSpPr>
        <p:grpSpPr>
          <a:xfrm>
            <a:off x="2749082" y="3818966"/>
            <a:ext cx="4614224" cy="2383701"/>
            <a:chOff x="0" y="3836896"/>
            <a:chExt cx="4614224" cy="2365771"/>
          </a:xfrm>
        </p:grpSpPr>
        <p:sp>
          <p:nvSpPr>
            <p:cNvPr id="4" name="Rectangle 3">
              <a:extLst>
                <a:ext uri="{FF2B5EF4-FFF2-40B4-BE49-F238E27FC236}">
                  <a16:creationId xmlns:a16="http://schemas.microsoft.com/office/drawing/2014/main" id="{B7A4BA34-0909-FD03-59E8-E4B9AA7582A0}"/>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5" name="Rectangle 4">
              <a:extLst>
                <a:ext uri="{FF2B5EF4-FFF2-40B4-BE49-F238E27FC236}">
                  <a16:creationId xmlns:a16="http://schemas.microsoft.com/office/drawing/2014/main" id="{0B0E1AFB-C8B2-C7C2-3FA1-947619082043}"/>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6" name="Title 2">
            <a:extLst>
              <a:ext uri="{FF2B5EF4-FFF2-40B4-BE49-F238E27FC236}">
                <a16:creationId xmlns:a16="http://schemas.microsoft.com/office/drawing/2014/main" id="{7AC33C78-3C01-AD4D-1C51-DE8F53A879DE}"/>
              </a:ext>
            </a:extLst>
          </p:cNvPr>
          <p:cNvSpPr txBox="1">
            <a:spLocks/>
          </p:cNvSpPr>
          <p:nvPr/>
        </p:nvSpPr>
        <p:spPr>
          <a:xfrm>
            <a:off x="853441" y="4307560"/>
            <a:ext cx="5846435" cy="1388585"/>
          </a:xfrm>
          <a:prstGeom prst="rect">
            <a:avLst/>
          </a:prstGeom>
        </p:spPr>
        <p:txBody>
          <a:bodyPr vert="horz" wrap="square" lIns="0" tIns="0" rIns="0" bIns="0" rtlCol="0" anchor="ctr" anchorCtr="0">
            <a:spAutoFit/>
          </a:bodyPr>
          <a:lstStyle>
            <a:lvl1pPr algn="l" defTabSz="609570" rtl="0" eaLnBrk="1" latinLnBrk="0" hangingPunct="1">
              <a:lnSpc>
                <a:spcPct val="110000"/>
              </a:lnSpc>
              <a:spcBef>
                <a:spcPct val="0"/>
              </a:spcBef>
              <a:buNone/>
              <a:defRPr sz="4267" b="1" i="0" kern="1200" cap="none" baseline="0">
                <a:solidFill>
                  <a:schemeClr val="tx2"/>
                </a:solidFill>
                <a:latin typeface="Neue Haas Grotesk Text Pro" panose="020B0504020202020204" pitchFamily="34" charset="0"/>
                <a:ea typeface="+mj-ea"/>
                <a:cs typeface="+mj-cs"/>
              </a:defRPr>
            </a:lvl1pPr>
          </a:lstStyle>
          <a:p>
            <a:r>
              <a:rPr lang="en-US" dirty="0">
                <a:latin typeface="Arial" panose="020B0604020202020204" pitchFamily="34" charset="0"/>
                <a:cs typeface="Arial" panose="020B0604020202020204" pitchFamily="34" charset="0"/>
              </a:rPr>
              <a:t>Save while taking care of your loved ones </a:t>
            </a:r>
          </a:p>
        </p:txBody>
      </p:sp>
      <p:pic>
        <p:nvPicPr>
          <p:cNvPr id="14" name="Picture 13">
            <a:extLst>
              <a:ext uri="{FF2B5EF4-FFF2-40B4-BE49-F238E27FC236}">
                <a16:creationId xmlns:a16="http://schemas.microsoft.com/office/drawing/2014/main" id="{5B4B9818-D16E-68ED-A543-AFF6BCFD49CD}"/>
              </a:ext>
            </a:extLst>
          </p:cNvPr>
          <p:cNvPicPr>
            <a:picLocks noChangeAspect="1"/>
          </p:cNvPicPr>
          <p:nvPr/>
        </p:nvPicPr>
        <p:blipFill>
          <a:blip r:embed="rId4" cstate="email">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3181012"/>
            <a:ext cx="651801" cy="740724"/>
          </a:xfrm>
          <a:prstGeom prst="rect">
            <a:avLst/>
          </a:prstGeom>
        </p:spPr>
      </p:pic>
    </p:spTree>
    <p:extLst>
      <p:ext uri="{BB962C8B-B14F-4D97-AF65-F5344CB8AC3E}">
        <p14:creationId xmlns:p14="http://schemas.microsoft.com/office/powerpoint/2010/main" val="169585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xmlns=""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xmlns=""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xmlns=""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a:t>
            </a:r>
            <a:r>
              <a:rPr lang="en-US" sz="2000" dirty="0">
                <a:latin typeface="Arial" panose="020B0604020202020204" pitchFamily="34" charset="0"/>
                <a:cs typeface="Arial" panose="020B0604020202020204" pitchFamily="34" charset="0"/>
              </a:rPr>
              <a:t>s </a:t>
            </a:r>
            <a:r>
              <a:rPr lang="en-US" sz="2000" noProof="0" dirty="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289257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24/7 Member Services via call or chat</a:t>
            </a:r>
            <a:endParaRPr lang="en-US" dirty="0">
              <a:latin typeface="Arial" panose="020B0604020202020204" pitchFamily="34" charset="0"/>
              <a:cs typeface="Arial" panose="020B0604020202020204" pitchFamily="34" charset="0"/>
            </a:endParaRP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dirty="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dirty="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dirty="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dirty="0">
                <a:solidFill>
                  <a:srgbClr val="2A2C2C"/>
                </a:solidFill>
                <a:latin typeface="Arial" panose="020B0604020202020204" pitchFamily="34" charset="0"/>
              </a:rPr>
              <a:t>*</a:t>
            </a:r>
            <a:r>
              <a:rPr lang="en-US" sz="1333" dirty="0">
                <a:solidFill>
                  <a:srgbClr val="2A2C2C"/>
                </a:solidFill>
                <a:latin typeface="Arial" panose="020B0604020202020204" pitchFamily="34" charset="0"/>
              </a:rPr>
              <a:t>Accounts must be activated via the HealthEquity website in order to use the mobile app.</a:t>
            </a:r>
            <a:endParaRPr lang="en-US" sz="1333" dirty="0"/>
          </a:p>
        </p:txBody>
      </p:sp>
    </p:spTree>
    <p:extLst>
      <p:ext uri="{BB962C8B-B14F-4D97-AF65-F5344CB8AC3E}">
        <p14:creationId xmlns:p14="http://schemas.microsoft.com/office/powerpoint/2010/main" val="354433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and person sitting on a couch with a child&#10;&#10;Description automatically generated with low confidence">
            <a:extLst>
              <a:ext uri="{FF2B5EF4-FFF2-40B4-BE49-F238E27FC236}">
                <a16:creationId xmlns:a16="http://schemas.microsoft.com/office/drawing/2014/main" id="{92C432FB-C9E6-324B-CCB4-5F3B42C6AA74}"/>
              </a:ext>
            </a:extLst>
          </p:cNvPr>
          <p:cNvPicPr>
            <a:picLocks noGrp="1" noChangeAspect="1"/>
          </p:cNvPicPr>
          <p:nvPr>
            <p:ph type="pic" idx="17"/>
          </p:nvPr>
        </p:nvPicPr>
        <p:blipFill rotWithShape="1">
          <a:blip r:embed="rId3" cstate="email">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2123402"/>
          </a:xfrm>
        </p:spPr>
        <p:txBody>
          <a:bodyPr/>
          <a:lstStyle/>
          <a:p>
            <a:r>
              <a:rPr lang="en-US" dirty="0">
                <a:latin typeface="Arial" panose="020B0604020202020204" pitchFamily="34" charset="0"/>
                <a:cs typeface="Arial" panose="020B0604020202020204" pitchFamily="34" charset="0"/>
              </a:rPr>
              <a:t>Turn caregiving into tax savings</a:t>
            </a:r>
          </a:p>
        </p:txBody>
      </p:sp>
      <p:sp>
        <p:nvSpPr>
          <p:cNvPr id="16" name="SmartArt Placeholder 15">
            <a:extLst>
              <a:ext uri="{FF2B5EF4-FFF2-40B4-BE49-F238E27FC236}">
                <a16:creationId xmlns:a16="http://schemas.microsoft.com/office/drawing/2014/main" id="{B905F86F-A4E2-BF17-645B-9CC0D5F1865C}"/>
              </a:ext>
            </a:extLst>
          </p:cNvPr>
          <p:cNvSpPr>
            <a:spLocks noGrp="1"/>
          </p:cNvSpPr>
          <p:nvPr>
            <p:ph type="dgm" sz="quarter" idx="47"/>
          </p:nvPr>
        </p:nvSpPr>
        <p:spPr/>
        <p:txBody>
          <a:bodyPr/>
          <a:lstStyle/>
          <a:p>
            <a:endParaRPr lang="en-US"/>
          </a:p>
        </p:txBody>
      </p:sp>
      <p:sp>
        <p:nvSpPr>
          <p:cNvPr id="14" name="SmartArt Placeholder 13">
            <a:extLst>
              <a:ext uri="{FF2B5EF4-FFF2-40B4-BE49-F238E27FC236}">
                <a16:creationId xmlns:a16="http://schemas.microsoft.com/office/drawing/2014/main" id="{7A7E1FA9-6AE5-9B40-80A3-7CE20CA8C46C}"/>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4075" y="3104522"/>
            <a:ext cx="4484688" cy="1766894"/>
          </a:xfrm>
        </p:spPr>
        <p:txBody>
          <a:bodyPr/>
          <a:lstStyle/>
          <a:p>
            <a:r>
              <a:rPr lang="en-US" dirty="0">
                <a:solidFill>
                  <a:schemeClr val="tx1"/>
                </a:solidFill>
                <a:latin typeface="Arial" panose="020B0604020202020204" pitchFamily="34" charset="0"/>
                <a:cs typeface="Arial" panose="020B0604020202020204" pitchFamily="34" charset="0"/>
              </a:rPr>
              <a:t>A Dependent Care Flexible Savings Account (DCFSA) lets you use tax-free money to pay for eligible dependent care expenses.</a:t>
            </a:r>
          </a:p>
        </p:txBody>
      </p:sp>
      <p:sp>
        <p:nvSpPr>
          <p:cNvPr id="10" name="Content Placeholder 7">
            <a:extLst>
              <a:ext uri="{FF2B5EF4-FFF2-40B4-BE49-F238E27FC236}">
                <a16:creationId xmlns:a16="http://schemas.microsoft.com/office/drawing/2014/main" id="{B6556949-6AA6-8E65-C35A-EF9B171263A7}"/>
              </a:ext>
            </a:extLst>
          </p:cNvPr>
          <p:cNvSpPr txBox="1">
            <a:spLocks/>
          </p:cNvSpPr>
          <p:nvPr/>
        </p:nvSpPr>
        <p:spPr>
          <a:xfrm>
            <a:off x="805019" y="6111734"/>
            <a:ext cx="3913793" cy="624851"/>
          </a:xfrm>
          <a:prstGeom prst="rect">
            <a:avLst/>
          </a:prstGeom>
        </p:spPr>
        <p:txBody>
          <a:bodyPr vert="horz"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a:latin typeface="Neue Haas Grotesk Text Pro"/>
              </a:rPr>
              <a:t>DCFSAs are never taxed at a federal income tax level when used appropriately for eligible dependent care expenses. Also, most states recognize DCFSA funds as tax deductible with very few exceptions. Please consult a tax advisor regarding your state’s specific rules</a:t>
            </a:r>
          </a:p>
        </p:txBody>
      </p:sp>
    </p:spTree>
    <p:extLst>
      <p:ext uri="{BB962C8B-B14F-4D97-AF65-F5344CB8AC3E}">
        <p14:creationId xmlns:p14="http://schemas.microsoft.com/office/powerpoint/2010/main" val="426247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mj-lt"/>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p:txBody>
          <a:bodyPr/>
          <a:lstStyle/>
          <a:p>
            <a:endParaRPr lang="en-US"/>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Enrollment dates: &lt;&lt;start date&gt;&gt; -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 here: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&lt;&lt;add custom URL&gt;&gt;</a:t>
                </a:r>
                <a:endParaRPr kumimoji="0" lang="en-US" sz="1500" b="0" i="0" u="none" strike="noStrike" kern="1200" cap="none" spc="0" normalizeH="0" baseline="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Choose election amount for the year</a:t>
                </a:r>
                <a:endParaRPr kumimoji="0" lang="en-US" sz="1500" b="0" i="0" u="none" strike="noStrike" kern="1200" cap="none" spc="0" normalizeH="0" baseline="0" noProof="0">
                  <a:ln>
                    <a:noFill/>
                  </a:ln>
                  <a:effectLst/>
                  <a:uLnTx/>
                  <a:uFillTx/>
                  <a:latin typeface="Arial"/>
                  <a:ea typeface="+mn-ea"/>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Register and login at www</a:t>
                </a:r>
                <a:r>
                  <a:rPr kumimoji="0" lang="en-US" sz="1500" b="0" i="0" u="none" strike="noStrike" kern="1200" cap="none" spc="0" normalizeH="0" baseline="0" noProof="0">
                    <a:ln>
                      <a:noFill/>
                    </a:ln>
                    <a:effectLst/>
                    <a:uLnTx/>
                    <a:uFillTx/>
                    <a:latin typeface="Arial"/>
                    <a:ea typeface="+mn-lt"/>
                    <a:cs typeface="Arial"/>
                  </a:rPr>
                  <a:t>.HealthEquity.com/login</a:t>
                </a:r>
                <a:endParaRPr kumimoji="0" lang="en-US" sz="1500" b="0" i="0" u="none" strike="noStrike" kern="1200" cap="none" spc="0" normalizeH="0" baseline="30000" noProof="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Submit for reimbursement via the HealthEquity online tool or mobile app</a:t>
                </a:r>
              </a:p>
              <a:p>
                <a:pPr marL="285750" indent="-285750">
                  <a:lnSpc>
                    <a:spcPct val="120000"/>
                  </a:lnSpc>
                  <a:spcAft>
                    <a:spcPts val="1200"/>
                  </a:spcAft>
                  <a:buFont typeface="Wingdings" pitchFamily="2" charset="2"/>
                  <a:buChar char="ü"/>
                  <a:defRPr/>
                </a:pPr>
                <a:r>
                  <a:rPr kumimoji="0" lang="en-US" sz="1500" i="0" u="none" strike="noStrike" kern="1200" cap="none" spc="0" normalizeH="0" baseline="0" noProof="0">
                    <a:ln>
                      <a:noFill/>
                    </a:ln>
                    <a:effectLst/>
                    <a:uLnTx/>
                    <a:uFillTx/>
                    <a:latin typeface="Arial"/>
                    <a:ea typeface="+mn-ea"/>
                    <a:cs typeface="+mn-cs"/>
                  </a:rPr>
                  <a:t>Remember to save </a:t>
                </a:r>
                <a:r>
                  <a:rPr lang="en-US" sz="1500" i="0" u="none" strike="noStrike" kern="1200" cap="none" spc="0" normalizeH="0" baseline="0" noProof="0">
                    <a:ln>
                      <a:noFill/>
                    </a:ln>
                    <a:effectLst/>
                    <a:uLnTx/>
                    <a:uFillTx/>
                    <a:latin typeface="Arial"/>
                  </a:rPr>
                  <a:t/>
                </a:r>
                <a:br>
                  <a:rPr lang="en-US" sz="1500" i="0" u="none" strike="noStrike" kern="1200" cap="none" spc="0" normalizeH="0" baseline="0" noProof="0">
                    <a:ln>
                      <a:noFill/>
                    </a:ln>
                    <a:effectLst/>
                    <a:uLnTx/>
                    <a:uFillTx/>
                    <a:latin typeface="Arial"/>
                  </a:rPr>
                </a:br>
                <a:r>
                  <a:rPr lang="en-US" sz="1500">
                    <a:latin typeface="Arial"/>
                  </a:rPr>
                  <a:t>all receipts</a:t>
                </a:r>
                <a:endParaRPr lang="en-US" sz="1500" i="0" u="none" strike="noStrike" kern="1200" cap="none" spc="0" normalizeH="0" baseline="0" noProof="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xmlns=""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Copyright © 2024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xmlns=""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17960" y="4566290"/>
            <a:ext cx="6249569" cy="374718"/>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17960" y="5164234"/>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866.735.8195​  |  </a:t>
            </a:r>
            <a:r>
              <a:rPr kumimoji="0" lang="en-US" sz="2400" b="0" i="0" u="none" strike="noStrike" kern="1200" cap="none" spc="0" normalizeH="0" baseline="0" noProof="0" err="1">
                <a:ln>
                  <a:noFill/>
                </a:ln>
                <a:solidFill>
                  <a:srgbClr val="007F93"/>
                </a:solidFill>
                <a:effectLst/>
                <a:uLnTx/>
                <a:uFillTx/>
                <a:latin typeface="Arial" panose="020B0604020202020204" pitchFamily="34" charset="0"/>
                <a:ea typeface="+mn-ea"/>
                <a:cs typeface="Arial" panose="020B0604020202020204" pitchFamily="34" charset="0"/>
              </a:rPr>
              <a:t>HealthEquity.com</a:t>
            </a: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585613" y="2681866"/>
            <a:ext cx="6249473" cy="999376"/>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rPr>
              <a:t>Questions? </a:t>
            </a:r>
            <a:endParaRPr kumimoji="0" lang="en-US" sz="4267"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HaasGroteskText Pro" panose="020B0504020202020204" pitchFamily="34" charset="77"/>
                <a:ea typeface="+mn-ea"/>
                <a:cs typeface="+mn-cs"/>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23F3-45EB-496B-685C-FAD5C65C8993}"/>
              </a:ext>
            </a:extLst>
          </p:cNvPr>
          <p:cNvSpPr>
            <a:spLocks noGrp="1"/>
          </p:cNvSpPr>
          <p:nvPr>
            <p:ph type="title"/>
          </p:nvPr>
        </p:nvSpPr>
        <p:spPr>
          <a:xfrm>
            <a:off x="853442" y="365762"/>
            <a:ext cx="10836993" cy="678733"/>
          </a:xfrm>
        </p:spPr>
        <p:txBody>
          <a:bodyPr/>
          <a:lstStyle/>
          <a:p>
            <a:r>
              <a:rPr lang="en-US">
                <a:latin typeface="Arial" panose="020B0604020202020204" pitchFamily="34" charset="0"/>
                <a:cs typeface="Arial" panose="020B0604020202020204" pitchFamily="34" charset="0"/>
              </a:rPr>
              <a:t>Grace period</a:t>
            </a:r>
          </a:p>
        </p:txBody>
      </p:sp>
      <p:grpSp>
        <p:nvGrpSpPr>
          <p:cNvPr id="5" name="Group 4" descr="A chart showing Year 1's funds available throughout Year 1 as well as 2 1/2 months into Year 2.">
            <a:extLst>
              <a:ext uri="{FF2B5EF4-FFF2-40B4-BE49-F238E27FC236}">
                <a16:creationId xmlns:a16="http://schemas.microsoft.com/office/drawing/2014/main" id="{ABAD4994-64C9-ABD2-D4D3-6E8466AAEC81}"/>
              </a:ext>
            </a:extLst>
          </p:cNvPr>
          <p:cNvGrpSpPr/>
          <p:nvPr/>
        </p:nvGrpSpPr>
        <p:grpSpPr>
          <a:xfrm>
            <a:off x="1680519" y="1830410"/>
            <a:ext cx="8182971" cy="3837333"/>
            <a:chOff x="1260389" y="1461297"/>
            <a:chExt cx="6137228" cy="2878000"/>
          </a:xfrm>
        </p:grpSpPr>
        <p:sp>
          <p:nvSpPr>
            <p:cNvPr id="6" name="Pentagon 5">
              <a:extLst>
                <a:ext uri="{FF2B5EF4-FFF2-40B4-BE49-F238E27FC236}">
                  <a16:creationId xmlns:a16="http://schemas.microsoft.com/office/drawing/2014/main" id="{D0F646E0-67E2-6117-F41E-61CB13E05269}"/>
                </a:ext>
              </a:extLst>
            </p:cNvPr>
            <p:cNvSpPr/>
            <p:nvPr/>
          </p:nvSpPr>
          <p:spPr>
            <a:xfrm>
              <a:off x="1260389" y="1901676"/>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A19B9855-4212-348E-6988-19275FC2D042}"/>
                </a:ext>
              </a:extLst>
            </p:cNvPr>
            <p:cNvSpPr txBox="1">
              <a:spLocks/>
            </p:cNvSpPr>
            <p:nvPr/>
          </p:nvSpPr>
          <p:spPr>
            <a:xfrm>
              <a:off x="1383726"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dirty="0">
                  <a:solidFill>
                    <a:srgbClr val="2A2C2C"/>
                  </a:solidFill>
                  <a:latin typeface="Arial" panose="020B0604020202020204" pitchFamily="34" charset="0"/>
                  <a:cs typeface="Arial" panose="020B0604020202020204" pitchFamily="34" charset="0"/>
                </a:rPr>
                <a:t>2024</a:t>
              </a:r>
            </a:p>
          </p:txBody>
        </p:sp>
        <p:sp>
          <p:nvSpPr>
            <p:cNvPr id="8" name="Rectangle 7">
              <a:extLst>
                <a:ext uri="{FF2B5EF4-FFF2-40B4-BE49-F238E27FC236}">
                  <a16:creationId xmlns:a16="http://schemas.microsoft.com/office/drawing/2014/main" id="{C743FD77-9CB7-4921-2215-64BEEFCC11CB}"/>
                </a:ext>
              </a:extLst>
            </p:cNvPr>
            <p:cNvSpPr/>
            <p:nvPr/>
          </p:nvSpPr>
          <p:spPr>
            <a:xfrm>
              <a:off x="1279242" y="1901676"/>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43C475-BEAC-7452-2035-D9222097D5AB}"/>
                </a:ext>
              </a:extLst>
            </p:cNvPr>
            <p:cNvSpPr/>
            <p:nvPr/>
          </p:nvSpPr>
          <p:spPr>
            <a:xfrm>
              <a:off x="2033387" y="2177592"/>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11A3A8B-48CF-C3EC-A268-7F236B979A61}"/>
                </a:ext>
              </a:extLst>
            </p:cNvPr>
            <p:cNvSpPr/>
            <p:nvPr/>
          </p:nvSpPr>
          <p:spPr>
            <a:xfrm>
              <a:off x="2551861" y="3091992"/>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8333685-2F7D-16FD-FB28-3AF9E04D2E2E}"/>
                </a:ext>
              </a:extLst>
            </p:cNvPr>
            <p:cNvSpPr/>
            <p:nvPr/>
          </p:nvSpPr>
          <p:spPr>
            <a:xfrm>
              <a:off x="3353140" y="3352962"/>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D7B3641-DA64-A6B7-53D1-8BC25D4C2925}"/>
                </a:ext>
              </a:extLst>
            </p:cNvPr>
            <p:cNvGrpSpPr/>
            <p:nvPr/>
          </p:nvGrpSpPr>
          <p:grpSpPr>
            <a:xfrm>
              <a:off x="2733068" y="1461297"/>
              <a:ext cx="4664549" cy="2878000"/>
              <a:chOff x="2733068" y="1461297"/>
              <a:chExt cx="4664549" cy="2878000"/>
            </a:xfrm>
          </p:grpSpPr>
          <p:sp>
            <p:nvSpPr>
              <p:cNvPr id="15" name="Pentagon 14">
                <a:extLst>
                  <a:ext uri="{FF2B5EF4-FFF2-40B4-BE49-F238E27FC236}">
                    <a16:creationId xmlns:a16="http://schemas.microsoft.com/office/drawing/2014/main" id="{60A7EDB7-01C8-6D62-E594-3AE63CCFF4D4}"/>
                  </a:ext>
                </a:extLst>
              </p:cNvPr>
              <p:cNvSpPr/>
              <p:nvPr/>
            </p:nvSpPr>
            <p:spPr>
              <a:xfrm>
                <a:off x="4330178" y="1901676"/>
                <a:ext cx="59167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A86E1879-FD4F-9B20-D4CA-8B571401F61A}"/>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dirty="0">
                    <a:solidFill>
                      <a:srgbClr val="2A2C2C"/>
                    </a:solidFill>
                    <a:latin typeface="Arial" panose="020B0604020202020204" pitchFamily="34" charset="0"/>
                    <a:cs typeface="Arial" panose="020B0604020202020204" pitchFamily="34" charset="0"/>
                  </a:rPr>
                  <a:t>2025</a:t>
                </a:r>
              </a:p>
            </p:txBody>
          </p:sp>
          <p:sp>
            <p:nvSpPr>
              <p:cNvPr id="17" name="Rectangle 16">
                <a:extLst>
                  <a:ext uri="{FF2B5EF4-FFF2-40B4-BE49-F238E27FC236}">
                    <a16:creationId xmlns:a16="http://schemas.microsoft.com/office/drawing/2014/main" id="{6F7EDF9F-6896-C053-5E7F-FBC22FA76323}"/>
                  </a:ext>
                </a:extLst>
              </p:cNvPr>
              <p:cNvSpPr/>
              <p:nvPr/>
            </p:nvSpPr>
            <p:spPr>
              <a:xfrm>
                <a:off x="4291808" y="3459638"/>
                <a:ext cx="625941"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9A3F1BDD-25D5-BD7F-976D-F3CE0CD7084E}"/>
                  </a:ext>
                </a:extLst>
              </p:cNvPr>
              <p:cNvCxnSpPr>
                <a:cxnSpLocks/>
              </p:cNvCxnSpPr>
              <p:nvPr/>
            </p:nvCxnSpPr>
            <p:spPr>
              <a:xfrm flipH="1">
                <a:off x="4917748" y="1893634"/>
                <a:ext cx="1" cy="192099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774C336-424C-4DC9-965F-D85D1772B6E6}"/>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20" name="Title 2">
                <a:extLst>
                  <a:ext uri="{FF2B5EF4-FFF2-40B4-BE49-F238E27FC236}">
                    <a16:creationId xmlns:a16="http://schemas.microsoft.com/office/drawing/2014/main" id="{306F813E-2D2E-740E-1E20-D22FAD0BB854}"/>
                  </a:ext>
                </a:extLst>
              </p:cNvPr>
              <p:cNvSpPr txBox="1">
                <a:spLocks/>
              </p:cNvSpPr>
              <p:nvPr/>
            </p:nvSpPr>
            <p:spPr>
              <a:xfrm>
                <a:off x="2733068" y="1461297"/>
                <a:ext cx="2808131"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1600" b="0">
                    <a:solidFill>
                      <a:srgbClr val="2A2C2C"/>
                    </a:solidFill>
                    <a:latin typeface="Arial" panose="020B0604020202020204" pitchFamily="34" charset="0"/>
                    <a:cs typeface="Arial" panose="020B0604020202020204" pitchFamily="34" charset="0"/>
                  </a:rPr>
                  <a:t>Up to an additional 2 ½ months</a:t>
                </a:r>
              </a:p>
            </p:txBody>
          </p:sp>
        </p:grpSp>
        <p:cxnSp>
          <p:nvCxnSpPr>
            <p:cNvPr id="13" name="Straight Connector 12">
              <a:extLst>
                <a:ext uri="{FF2B5EF4-FFF2-40B4-BE49-F238E27FC236}">
                  <a16:creationId xmlns:a16="http://schemas.microsoft.com/office/drawing/2014/main" id="{DC4C9635-9942-13EF-3BDA-D8CD1BEC83FA}"/>
                </a:ext>
              </a:extLst>
            </p:cNvPr>
            <p:cNvCxnSpPr>
              <a:cxnSpLocks/>
            </p:cNvCxnSpPr>
            <p:nvPr/>
          </p:nvCxnSpPr>
          <p:spPr>
            <a:xfrm flipH="1">
              <a:off x="127350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7B78A4C-3A07-D670-362D-F4EE9152D771}"/>
                </a:ext>
              </a:extLst>
            </p:cNvPr>
            <p:cNvCxnSpPr>
              <a:cxnSpLocks/>
            </p:cNvCxnSpPr>
            <p:nvPr/>
          </p:nvCxnSpPr>
          <p:spPr>
            <a:xfrm flipH="1">
              <a:off x="4330180"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278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B032E3-F2C8-2937-625A-2F668F9E47CC}"/>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4411682" y="5650"/>
            <a:ext cx="7789943"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xmlns=""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xmlns="" val="1"/>
              </a:ext>
            </a:extLst>
          </p:cNvPr>
          <p:cNvSpPr/>
          <p:nvPr/>
        </p:nvSpPr>
        <p:spPr>
          <a:xfrm>
            <a:off x="4181187"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2102499"/>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dirty="0">
                <a:latin typeface="Arial" panose="020B0604020202020204" pitchFamily="34" charset="0"/>
                <a:cs typeface="Arial" panose="020B0604020202020204" pitchFamily="34" charset="0"/>
              </a:rPr>
              <a:t>Save on eligible dependent care expenses</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3133540"/>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Pre-tax payroll contributions  </a:t>
            </a:r>
            <a:endParaRPr lang="en-US" dirty="0">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payments and reimbursement</a:t>
            </a:r>
            <a:endParaRPr lang="en-US" dirty="0">
              <a:solidFill>
                <a:srgbClr val="2A2C2C"/>
              </a:solidFill>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latin typeface="Arial" panose="020B0604020202020204" pitchFamily="34" charset="0"/>
                <a:ea typeface="Verdana"/>
                <a:cs typeface="Arial" panose="020B0604020202020204" pitchFamily="34" charset="0"/>
              </a:rPr>
              <a:t>Enjoy a full year to spend your account funds </a:t>
            </a:r>
          </a:p>
          <a:p>
            <a:pPr defTabSz="609570">
              <a:spcAft>
                <a:spcPts val="800"/>
              </a:spcAft>
              <a:buFont typeface="Wingdings" pitchFamily="2" charset="2"/>
              <a:buChar char="ü"/>
              <a:defRPr/>
            </a:pPr>
            <a:endParaRPr lang="en-US" sz="2400" dirty="0">
              <a:solidFill>
                <a:srgbClr val="2A2C2C"/>
              </a:solidFill>
              <a:latin typeface="+mn-lt"/>
              <a:cs typeface="Arial"/>
            </a:endParaRPr>
          </a:p>
        </p:txBody>
      </p:sp>
    </p:spTree>
    <p:extLst>
      <p:ext uri="{BB962C8B-B14F-4D97-AF65-F5344CB8AC3E}">
        <p14:creationId xmlns:p14="http://schemas.microsoft.com/office/powerpoint/2010/main" val="59255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dirty="0">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dirty="0">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dirty="0">
                  <a:latin typeface="Arial" panose="020B0604020202020204" pitchFamily="34" charset="0"/>
                  <a:cs typeface="Arial" panose="020B0604020202020204" pitchFamily="34" charset="0"/>
                </a:rPr>
                <a:t>Without a DCFSA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dirty="0">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dirty="0">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DCFSA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CD683CC7-2913-7245-AA1B-F0BF6736A23A}"/>
              </a:ext>
            </a:extLst>
          </p:cNvPr>
          <p:cNvPicPr>
            <a:picLocks/>
          </p:cNvPicPr>
          <p:nvPr/>
        </p:nvPicPr>
        <p:blipFill>
          <a:blip r:embed="rId5">
            <a:extLst>
              <a:ext uri="{96DAC541-7B7A-43D3-8B79-37D633B846F1}">
                <asvg:svgBlip xmlns:asvg="http://schemas.microsoft.com/office/drawing/2016/SVG/main" xmlns="" r:embed="rId6"/>
              </a:ext>
            </a:extLst>
          </a:blip>
          <a:stretch>
            <a:fillRect/>
          </a:stretch>
        </p:blipFill>
        <p:spPr>
          <a:xfrm>
            <a:off x="3031988" y="2941005"/>
            <a:ext cx="574802" cy="526902"/>
          </a:xfrm>
          <a:prstGeom prst="rect">
            <a:avLst/>
          </a:prstGeom>
        </p:spPr>
      </p:pic>
      <p:sp>
        <p:nvSpPr>
          <p:cNvPr id="5" name="TextBox 4">
            <a:extLst>
              <a:ext uri="{FF2B5EF4-FFF2-40B4-BE49-F238E27FC236}">
                <a16:creationId xmlns:a16="http://schemas.microsoft.com/office/drawing/2014/main" id="{B7752640-22D2-F033-AF81-23876F9C227F}"/>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88046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reading a book with children&#10;&#10;Description automatically generated with low confidence">
            <a:extLst>
              <a:ext uri="{FF2B5EF4-FFF2-40B4-BE49-F238E27FC236}">
                <a16:creationId xmlns:a16="http://schemas.microsoft.com/office/drawing/2014/main" id="{D9D471BD-30F9-67DD-50D9-77FC98A657D7}"/>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b="-18"/>
          <a:stretch/>
        </p:blipFill>
        <p:spPr>
          <a:xfrm>
            <a:off x="3753853" y="0"/>
            <a:ext cx="8438147" cy="6858000"/>
          </a:xfr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xmlns=""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xmlns="" val="1"/>
              </a:ext>
            </a:extLst>
          </p:cNvPr>
          <p:cNvSpPr/>
          <p:nvPr/>
        </p:nvSpPr>
        <p:spPr>
          <a:xfrm>
            <a:off x="3370074"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dirty="0">
                <a:latin typeface="Arial" panose="020B0604020202020204" pitchFamily="34" charset="0"/>
                <a:cs typeface="Arial" panose="020B0604020202020204" pitchFamily="34" charset="0"/>
              </a:rPr>
              <a:t>Save </a:t>
            </a:r>
            <a:br>
              <a:rPr lang="en-US" sz="4250" dirty="0">
                <a:latin typeface="Arial" panose="020B0604020202020204" pitchFamily="34" charset="0"/>
                <a:cs typeface="Arial" panose="020B0604020202020204" pitchFamily="34" charset="0"/>
              </a:rPr>
            </a:br>
            <a:r>
              <a:rPr lang="en-US" sz="4250" dirty="0">
                <a:latin typeface="Arial" panose="020B0604020202020204" pitchFamily="34" charset="0"/>
                <a:cs typeface="Arial" panose="020B0604020202020204" pitchFamily="34" charset="0"/>
              </a:rPr>
              <a:t>$1,000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677511"/>
          </a:xfrm>
        </p:spPr>
        <p:txBody>
          <a:bodyPr vert="horz" lIns="0" tIns="0" rIns="0" bIns="0" rtlCol="0" anchor="t">
            <a:spAutoFit/>
          </a:bodyPr>
          <a:lstStyle/>
          <a:p>
            <a:pPr marL="0" indent="0" defTabSz="609585">
              <a:lnSpc>
                <a:spcPct val="140000"/>
              </a:lnSpc>
              <a:buNone/>
              <a:defRPr/>
            </a:pPr>
            <a:r>
              <a:rPr lang="en-US" dirty="0">
                <a:solidFill>
                  <a:srgbClr val="2A2C2C"/>
                </a:solidFill>
                <a:latin typeface="Arial" panose="020B0604020202020204" pitchFamily="34" charset="0"/>
                <a:cs typeface="Arial" panose="020B0604020202020204" pitchFamily="34" charset="0"/>
              </a:rPr>
              <a:t>Members who </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contribute the max to their </a:t>
            </a:r>
            <a:r>
              <a:rPr lang="en-US" dirty="0">
                <a:solidFill>
                  <a:srgbClr val="2A2C2C"/>
                </a:solidFill>
                <a:latin typeface="Arial" panose="020B0604020202020204" pitchFamily="34" charset="0"/>
                <a:cs typeface="Arial" panose="020B0604020202020204" pitchFamily="34" charset="0"/>
              </a:rPr>
              <a:t>DCFSA </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can save $</a:t>
            </a:r>
            <a:r>
              <a:rPr lang="en-US" dirty="0">
                <a:solidFill>
                  <a:srgbClr val="2A2C2C"/>
                </a:solidFill>
                <a:latin typeface="Arial" panose="020B0604020202020204" pitchFamily="34" charset="0"/>
                <a:cs typeface="Arial" panose="020B0604020202020204" pitchFamily="34" charset="0"/>
              </a:rPr>
              <a:t>1000 each year</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 on eligible expenses.</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a:solidFill>
                  <a:schemeClr val="tx1">
                    <a:lumMod val="75000"/>
                    <a:lumOff val="25000"/>
                  </a:schemeClr>
                </a:solidFill>
                <a:latin typeface="Arial" panose="020B0604020202020204" pitchFamily="34" charset="0"/>
                <a:cs typeface="Arial" panose="020B0604020202020204" pitchFamily="34" charset="0"/>
              </a:rPr>
              <a:t>*The example used is for illustrative purposes only; actual savings may vary. The figure is based on average tax rate of 20%, including state, federal and FICA taxes. Savings based on contributing the maximum family amount of </a:t>
            </a:r>
            <a:r>
              <a:rPr lang="en-US" sz="900">
                <a:solidFill>
                  <a:schemeClr val="tx1">
                    <a:lumMod val="75000"/>
                    <a:lumOff val="25000"/>
                  </a:schemeClr>
                </a:solidFill>
                <a:latin typeface="Arial" panose="020B0604020202020204" pitchFamily="34" charset="0"/>
                <a:cs typeface="Arial" panose="020B0604020202020204" pitchFamily="34" charset="0"/>
              </a:rPr>
              <a:t>$5,000.</a:t>
            </a:r>
            <a:endParaRPr lang="en-US" sz="900" b="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E5E11E4-24B2-14E0-48C6-A9802D968B25}"/>
              </a:ext>
            </a:extLst>
          </p:cNvPr>
          <p:cNvGrpSpPr/>
          <p:nvPr/>
        </p:nvGrpSpPr>
        <p:grpSpPr>
          <a:xfrm>
            <a:off x="829012" y="3774191"/>
            <a:ext cx="2579562" cy="2039579"/>
            <a:chOff x="829012" y="3774191"/>
            <a:chExt cx="2579562" cy="2039579"/>
          </a:xfrm>
        </p:grpSpPr>
        <p:sp>
          <p:nvSpPr>
            <p:cNvPr id="12" name="TextBox 11">
              <a:extLst>
                <a:ext uri="{FF2B5EF4-FFF2-40B4-BE49-F238E27FC236}">
                  <a16:creationId xmlns:a16="http://schemas.microsoft.com/office/drawing/2014/main" id="{7FDF1538-8A83-362E-8159-130B6C8B58AE}"/>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Arial" panose="020B0604020202020204" pitchFamily="34" charset="0"/>
                  <a:cs typeface="Arial" panose="020B0604020202020204" pitchFamily="34" charset="0"/>
                </a:rPr>
                <a:t>x</a:t>
              </a:r>
            </a:p>
          </p:txBody>
        </p:sp>
        <p:sp>
          <p:nvSpPr>
            <p:cNvPr id="13" name="TextBox 12">
              <a:extLst>
                <a:ext uri="{FF2B5EF4-FFF2-40B4-BE49-F238E27FC236}">
                  <a16:creationId xmlns:a16="http://schemas.microsoft.com/office/drawing/2014/main" id="{959D4DFB-C8B8-BCD4-03B2-33A25AE1046B}"/>
                </a:ext>
              </a:extLst>
            </p:cNvPr>
            <p:cNvSpPr txBox="1"/>
            <p:nvPr/>
          </p:nvSpPr>
          <p:spPr>
            <a:xfrm>
              <a:off x="829012" y="3774191"/>
              <a:ext cx="2516632"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$5,000</a:t>
              </a:r>
            </a:p>
          </p:txBody>
        </p:sp>
        <p:sp>
          <p:nvSpPr>
            <p:cNvPr id="14" name="TextBox 13">
              <a:extLst>
                <a:ext uri="{FF2B5EF4-FFF2-40B4-BE49-F238E27FC236}">
                  <a16:creationId xmlns:a16="http://schemas.microsoft.com/office/drawing/2014/main" id="{50C8B22B-6CB6-3932-EE29-622AB39DA4D7}"/>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20%</a:t>
              </a:r>
            </a:p>
          </p:txBody>
        </p:sp>
        <p:sp>
          <p:nvSpPr>
            <p:cNvPr id="15" name="TextBox 14">
              <a:extLst>
                <a:ext uri="{FF2B5EF4-FFF2-40B4-BE49-F238E27FC236}">
                  <a16:creationId xmlns:a16="http://schemas.microsoft.com/office/drawing/2014/main" id="{94154964-B910-6CBC-16D8-E28224C3E56A}"/>
                </a:ext>
              </a:extLst>
            </p:cNvPr>
            <p:cNvSpPr txBox="1"/>
            <p:nvPr/>
          </p:nvSpPr>
          <p:spPr>
            <a:xfrm>
              <a:off x="829012" y="4919936"/>
              <a:ext cx="2516632" cy="893834"/>
            </a:xfrm>
            <a:prstGeom prst="rect">
              <a:avLst/>
            </a:prstGeom>
            <a:noFill/>
          </p:spPr>
          <p:txBody>
            <a:bodyPr wrap="square" rtlCol="0">
              <a:spAutoFit/>
            </a:bodyPr>
            <a:lstStyle/>
            <a:p>
              <a:pPr algn="r">
                <a:lnSpc>
                  <a:spcPct val="130000"/>
                </a:lnSpc>
                <a:spcAft>
                  <a:spcPts val="600"/>
                </a:spcAft>
              </a:pPr>
              <a:r>
                <a:rPr lang="en-US" sz="4400" b="1" dirty="0">
                  <a:solidFill>
                    <a:schemeClr val="accent1"/>
                  </a:solidFill>
                  <a:latin typeface="Arial" panose="020B0604020202020204" pitchFamily="34" charset="0"/>
                  <a:cs typeface="Arial" panose="020B0604020202020204" pitchFamily="34" charset="0"/>
                </a:rPr>
                <a:t>$1,000</a:t>
              </a:r>
            </a:p>
          </p:txBody>
        </p:sp>
        <p:cxnSp>
          <p:nvCxnSpPr>
            <p:cNvPr id="17" name="Straight Connector 16">
              <a:extLst>
                <a:ext uri="{FF2B5EF4-FFF2-40B4-BE49-F238E27FC236}">
                  <a16:creationId xmlns:a16="http://schemas.microsoft.com/office/drawing/2014/main" id="{C28F73BA-1946-42A9-B87D-86D0CEB2D070}"/>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610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xmlns=""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xmlns=""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xmlns=""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1839171"/>
            <a:ext cx="3361680" cy="2925801"/>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Your entire annual contribution amount is available on the first day of the plan year</a:t>
            </a:r>
          </a:p>
          <a:p>
            <a:pPr marL="460375" indent="-463550" defTabSz="609570">
              <a:lnSpc>
                <a:spcPct val="120000"/>
              </a:lnSpc>
              <a:spcAft>
                <a:spcPts val="16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Your account funds are available only as you make contributions</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pPr>
            <a:r>
              <a:rPr lang="en-US" dirty="0">
                <a:latin typeface="Arial" panose="020B0604020202020204" pitchFamily="34" charset="0"/>
                <a:cs typeface="Arial" panose="020B0604020202020204" pitchFamily="34" charset="0"/>
              </a:rPr>
              <a:t>Which of the following is true about your DCFSA funds availability?</a:t>
            </a:r>
          </a:p>
        </p:txBody>
      </p:sp>
    </p:spTree>
    <p:extLst>
      <p:ext uri="{BB962C8B-B14F-4D97-AF65-F5344CB8AC3E}">
        <p14:creationId xmlns:p14="http://schemas.microsoft.com/office/powerpoint/2010/main" val="366834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08605A-2ABA-6E47-5E0B-0BC0AA2F5964}"/>
              </a:ext>
              <a:ext uri="{C183D7F6-B498-43B3-948B-1728B52AA6E4}">
                <adec:decorative xmlns:adec="http://schemas.microsoft.com/office/drawing/2017/decorative" xmlns="" val="1"/>
              </a:ext>
            </a:extLst>
          </p:cNvPr>
          <p:cNvGrpSpPr/>
          <p:nvPr/>
        </p:nvGrpSpPr>
        <p:grpSpPr>
          <a:xfrm>
            <a:off x="916924" y="577208"/>
            <a:ext cx="1031154" cy="1031152"/>
            <a:chOff x="4181310" y="1066071"/>
            <a:chExt cx="773365" cy="773364"/>
          </a:xfrm>
        </p:grpSpPr>
        <p:sp>
          <p:nvSpPr>
            <p:cNvPr id="14" name="Oval 13">
              <a:extLst>
                <a:ext uri="{FF2B5EF4-FFF2-40B4-BE49-F238E27FC236}">
                  <a16:creationId xmlns:a16="http://schemas.microsoft.com/office/drawing/2014/main" id="{936AE2D6-DBA6-C25D-3D95-69E40E4D5AF2}"/>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A414282-EB51-B9D4-FA52-FCB6606B858A}"/>
                </a:ext>
                <a:ext uri="{C183D7F6-B498-43B3-948B-1728B52AA6E4}">
                  <adec:decorative xmlns:adec="http://schemas.microsoft.com/office/drawing/2017/decorative" xmlns=""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B</a:t>
              </a:r>
            </a:p>
          </p:txBody>
        </p:sp>
      </p:gr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6461756"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defTabSz="609570">
              <a:lnSpc>
                <a:spcPct val="110000"/>
              </a:lnSpc>
              <a:spcAft>
                <a:spcPts val="600"/>
              </a:spcAft>
            </a:pPr>
            <a:r>
              <a:rPr lang="en-US" sz="4270" dirty="0">
                <a:latin typeface="Arial" panose="020B0604020202020204" pitchFamily="34" charset="0"/>
                <a:cs typeface="Arial" panose="020B0604020202020204" pitchFamily="34" charset="0"/>
              </a:rPr>
              <a:t>Your account funds become available as </a:t>
            </a:r>
            <a:br>
              <a:rPr lang="en-US" sz="4270" dirty="0">
                <a:latin typeface="Arial" panose="020B0604020202020204" pitchFamily="34" charset="0"/>
                <a:cs typeface="Arial" panose="020B0604020202020204" pitchFamily="34" charset="0"/>
              </a:rPr>
            </a:br>
            <a:r>
              <a:rPr lang="en-US" sz="4270" dirty="0">
                <a:latin typeface="Arial" panose="020B0604020202020204" pitchFamily="34" charset="0"/>
                <a:cs typeface="Arial" panose="020B0604020202020204" pitchFamily="34" charset="0"/>
              </a:rPr>
              <a:t>you make contributions.</a:t>
            </a:r>
            <a:endParaRPr lang="en-US" sz="4270" baseline="300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472F6935-E768-99F4-7D91-C030F417567A}"/>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9801226" y="3963589"/>
            <a:ext cx="1979612" cy="2568145"/>
          </a:xfrm>
          <a:prstGeom prst="rect">
            <a:avLst/>
          </a:prstGeom>
        </p:spPr>
      </p:pic>
    </p:spTree>
    <p:extLst>
      <p:ext uri="{BB962C8B-B14F-4D97-AF65-F5344CB8AC3E}">
        <p14:creationId xmlns:p14="http://schemas.microsoft.com/office/powerpoint/2010/main" val="257248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C9EEA46-DED5-90E1-D861-5812AD993854}"/>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l="-19582"/>
          <a:stretch/>
        </p:blipFill>
        <p:spPr>
          <a:xfrm>
            <a:off x="853019" y="5261"/>
            <a:ext cx="11338982" cy="6857999"/>
          </a:xfrm>
          <a:noFill/>
        </p:spPr>
      </p:pic>
      <p:sp>
        <p:nvSpPr>
          <p:cNvPr id="7" name="Rectangle 6">
            <a:extLst>
              <a:ext uri="{FF2B5EF4-FFF2-40B4-BE49-F238E27FC236}">
                <a16:creationId xmlns:a16="http://schemas.microsoft.com/office/drawing/2014/main" id="{92853311-5147-92B7-3839-9BC82E6BB762}"/>
              </a:ext>
              <a:ext uri="{C183D7F6-B498-43B3-948B-1728B52AA6E4}">
                <adec:decorative xmlns:adec="http://schemas.microsoft.com/office/drawing/2017/decorative" xmlns="" val="1"/>
              </a:ext>
            </a:extLst>
          </p:cNvPr>
          <p:cNvSpPr/>
          <p:nvPr/>
        </p:nvSpPr>
        <p:spPr>
          <a:xfrm>
            <a:off x="2522773" y="10521"/>
            <a:ext cx="4134059"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F4AF2C3-2AB2-A991-6A58-22FD21DA185F}"/>
              </a:ext>
              <a:ext uri="{C183D7F6-B498-43B3-948B-1728B52AA6E4}">
                <adec:decorative xmlns:adec="http://schemas.microsoft.com/office/drawing/2017/decorative" xmlns="" val="1"/>
              </a:ext>
            </a:extLst>
          </p:cNvPr>
          <p:cNvSpPr/>
          <p:nvPr/>
        </p:nvSpPr>
        <p:spPr>
          <a:xfrm>
            <a:off x="2687365" y="1202"/>
            <a:ext cx="3408635"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 name="Title 3">
            <a:extLst>
              <a:ext uri="{FF2B5EF4-FFF2-40B4-BE49-F238E27FC236}">
                <a16:creationId xmlns:a16="http://schemas.microsoft.com/office/drawing/2014/main" id="{0EEB247A-318F-60FB-2D4F-1EC7BAF8E140}"/>
              </a:ext>
            </a:extLst>
          </p:cNvPr>
          <p:cNvSpPr>
            <a:spLocks noGrp="1"/>
          </p:cNvSpPr>
          <p:nvPr>
            <p:ph type="title"/>
          </p:nvPr>
        </p:nvSpPr>
        <p:spPr>
          <a:xfrm>
            <a:off x="853442" y="365761"/>
            <a:ext cx="5247652" cy="1388585"/>
          </a:xfrm>
        </p:spPr>
        <p:txBody>
          <a:bodyPr/>
          <a:lstStyle/>
          <a:p>
            <a:r>
              <a:rPr lang="en-US" dirty="0">
                <a:latin typeface="Arial" panose="020B0604020202020204" pitchFamily="34" charset="0"/>
                <a:cs typeface="Arial" panose="020B0604020202020204" pitchFamily="34" charset="0"/>
              </a:rPr>
              <a:t>A DCFSA is com</a:t>
            </a:r>
            <a:r>
              <a:rPr lang="en-US" spc="-200"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atible with:</a:t>
            </a:r>
          </a:p>
        </p:txBody>
      </p:sp>
      <p:sp>
        <p:nvSpPr>
          <p:cNvPr id="6" name="Content Placeholder 5">
            <a:extLst>
              <a:ext uri="{FF2B5EF4-FFF2-40B4-BE49-F238E27FC236}">
                <a16:creationId xmlns:a16="http://schemas.microsoft.com/office/drawing/2014/main" id="{1CC3C7AE-2154-25E2-9C97-D192047676C7}"/>
              </a:ext>
            </a:extLst>
          </p:cNvPr>
          <p:cNvSpPr>
            <a:spLocks noGrp="1"/>
          </p:cNvSpPr>
          <p:nvPr>
            <p:ph sz="quarter" idx="14"/>
          </p:nvPr>
        </p:nvSpPr>
        <p:spPr>
          <a:xfrm>
            <a:off x="1604457" y="2188834"/>
            <a:ext cx="3408635" cy="2631490"/>
          </a:xfrm>
        </p:spPr>
        <p:txBody>
          <a:bodyPr/>
          <a:lstStyle/>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HSA</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Savings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Healthcare FSA</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Healthcare Flexible Spending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HRA</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Reimbursement Arrangement</a:t>
            </a:r>
          </a:p>
        </p:txBody>
      </p:sp>
      <p:pic>
        <p:nvPicPr>
          <p:cNvPr id="12" name="Graphic 11">
            <a:extLst>
              <a:ext uri="{FF2B5EF4-FFF2-40B4-BE49-F238E27FC236}">
                <a16:creationId xmlns:a16="http://schemas.microsoft.com/office/drawing/2014/main" id="{5400BD8D-E56D-82F5-FA25-999FC43B8DAA}"/>
              </a:ext>
            </a:extLst>
          </p:cNvPr>
          <p:cNvPicPr>
            <a:picLocks/>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81286" y="2259353"/>
            <a:ext cx="558579" cy="375296"/>
          </a:xfrm>
          <a:prstGeom prst="rect">
            <a:avLst/>
          </a:prstGeom>
        </p:spPr>
      </p:pic>
      <p:pic>
        <p:nvPicPr>
          <p:cNvPr id="13" name="Graphic 12">
            <a:extLst>
              <a:ext uri="{FF2B5EF4-FFF2-40B4-BE49-F238E27FC236}">
                <a16:creationId xmlns:a16="http://schemas.microsoft.com/office/drawing/2014/main" id="{47B69F8F-FB8A-20EE-C8B9-63D9E21024BD}"/>
              </a:ext>
            </a:extLst>
          </p:cNvPr>
          <p:cNvPicPr>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66182" y="4213362"/>
            <a:ext cx="388787" cy="427666"/>
          </a:xfrm>
          <a:prstGeom prst="rect">
            <a:avLst/>
          </a:prstGeom>
        </p:spPr>
      </p:pic>
      <p:pic>
        <p:nvPicPr>
          <p:cNvPr id="14" name="Graphic 13">
            <a:extLst>
              <a:ext uri="{FF2B5EF4-FFF2-40B4-BE49-F238E27FC236}">
                <a16:creationId xmlns:a16="http://schemas.microsoft.com/office/drawing/2014/main" id="{EB21BD9B-21E5-B323-7B15-F5031E38F00A}"/>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923351" y="3180040"/>
            <a:ext cx="474449" cy="546647"/>
          </a:xfrm>
          <a:prstGeom prst="rect">
            <a:avLst/>
          </a:prstGeom>
        </p:spPr>
      </p:pic>
    </p:spTree>
    <p:extLst>
      <p:ext uri="{BB962C8B-B14F-4D97-AF65-F5344CB8AC3E}">
        <p14:creationId xmlns:p14="http://schemas.microsoft.com/office/powerpoint/2010/main" val="23041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1D25235-FCC7-5406-FB0E-7BA67D9BC56B}"/>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flipH="1">
            <a:off x="2943224" y="-3"/>
            <a:ext cx="9248773" cy="6866768"/>
          </a:xfrm>
        </p:spPr>
      </p:pic>
      <p:grpSp>
        <p:nvGrpSpPr>
          <p:cNvPr id="12" name="Group 11">
            <a:extLst>
              <a:ext uri="{FF2B5EF4-FFF2-40B4-BE49-F238E27FC236}">
                <a16:creationId xmlns:a16="http://schemas.microsoft.com/office/drawing/2014/main" id="{4A8B5092-769F-E1D0-B64F-99C75953F76A}"/>
              </a:ext>
            </a:extLst>
          </p:cNvPr>
          <p:cNvGrpSpPr/>
          <p:nvPr/>
        </p:nvGrpSpPr>
        <p:grpSpPr>
          <a:xfrm>
            <a:off x="1477977" y="3818966"/>
            <a:ext cx="4614224" cy="2383701"/>
            <a:chOff x="0" y="3836896"/>
            <a:chExt cx="4614224" cy="2365771"/>
          </a:xfrm>
        </p:grpSpPr>
        <p:sp>
          <p:nvSpPr>
            <p:cNvPr id="13" name="Rectangle 12">
              <a:extLst>
                <a:ext uri="{FF2B5EF4-FFF2-40B4-BE49-F238E27FC236}">
                  <a16:creationId xmlns:a16="http://schemas.microsoft.com/office/drawing/2014/main" id="{FBC797FF-7D5E-C2F1-7BCD-3995D3D1E790}"/>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4" name="Rectangle 13">
              <a:extLst>
                <a:ext uri="{FF2B5EF4-FFF2-40B4-BE49-F238E27FC236}">
                  <a16:creationId xmlns:a16="http://schemas.microsoft.com/office/drawing/2014/main" id="{6DDE1F9E-1499-4DB1-9F6C-63E0DFDE82EC}"/>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5242559" cy="1388585"/>
          </a:xfrm>
        </p:spPr>
        <p:txBody>
          <a:bodyPr/>
          <a:lstStyle/>
          <a:p>
            <a:r>
              <a:rPr lang="en-US" dirty="0">
                <a:latin typeface="Arial" panose="020B0604020202020204" pitchFamily="34" charset="0"/>
                <a:cs typeface="Arial" panose="020B0604020202020204" pitchFamily="34" charset="0"/>
              </a:rPr>
              <a:t>Determine eligible dependents</a:t>
            </a:r>
          </a:p>
        </p:txBody>
      </p:sp>
      <p:pic>
        <p:nvPicPr>
          <p:cNvPr id="8" name="Picture 7">
            <a:extLst>
              <a:ext uri="{FF2B5EF4-FFF2-40B4-BE49-F238E27FC236}">
                <a16:creationId xmlns:a16="http://schemas.microsoft.com/office/drawing/2014/main" id="{3BC00570-A046-0D4A-0DB3-570F0F2F9252}"/>
              </a:ext>
            </a:extLst>
          </p:cNvPr>
          <p:cNvPicPr>
            <a:picLocks noChangeAspect="1"/>
          </p:cNvPicPr>
          <p:nvPr/>
        </p:nvPicPr>
        <p:blipFill>
          <a:blip r:embed="rId4" cstate="email">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2835607"/>
            <a:ext cx="1015213" cy="845673"/>
          </a:xfrm>
          <a:prstGeom prst="rect">
            <a:avLst/>
          </a:prstGeom>
        </p:spPr>
      </p:pic>
    </p:spTree>
    <p:extLst>
      <p:ext uri="{BB962C8B-B14F-4D97-AF65-F5344CB8AC3E}">
        <p14:creationId xmlns:p14="http://schemas.microsoft.com/office/powerpoint/2010/main" val="2003559891"/>
      </p:ext>
    </p:extLst>
  </p:cSld>
  <p:clrMapOvr>
    <a:masterClrMapping/>
  </p:clrMapOvr>
</p:sld>
</file>

<file path=ppt/theme/theme1.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3.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4.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5.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6.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7.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8.xml><?xml version="1.0" encoding="utf-8"?>
<a:theme xmlns:a="http://schemas.openxmlformats.org/drawingml/2006/main" name="2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9.xml><?xml version="1.0" encoding="utf-8"?>
<a:theme xmlns:a="http://schemas.openxmlformats.org/drawingml/2006/main" name="1_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14193CD-E3B8-1840-A843-ADA9E1B45D5E}">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3CE4B5-A275-4B5E-BA6E-794A1A76EB1E}">
  <ds:schemaRefs>
    <ds:schemaRef ds:uri="http://purl.org/dc/terms/"/>
    <ds:schemaRef ds:uri="http://schemas.microsoft.com/office/2006/metadata/properties"/>
    <ds:schemaRef ds:uri="http://purl.org/dc/dcmitype/"/>
    <ds:schemaRef ds:uri="http://schemas.microsoft.com/office/2006/documentManagement/types"/>
    <ds:schemaRef ds:uri="http://www.w3.org/XML/1998/namespace"/>
    <ds:schemaRef ds:uri="9babf503-ade8-4b92-8801-769fe6ea6535"/>
    <ds:schemaRef ds:uri="http://schemas.openxmlformats.org/package/2006/metadata/core-properties"/>
    <ds:schemaRef ds:uri="http://schemas.microsoft.com/office/infopath/2007/PartnerControls"/>
    <ds:schemaRef ds:uri="a4c24deb-6510-4f36-abef-353a6680f7e7"/>
    <ds:schemaRef ds:uri="http://purl.org/dc/elements/1.1/"/>
  </ds:schemaRefs>
</ds:datastoreItem>
</file>

<file path=customXml/itemProps2.xml><?xml version="1.0" encoding="utf-8"?>
<ds:datastoreItem xmlns:ds="http://schemas.openxmlformats.org/officeDocument/2006/customXml" ds:itemID="{72C40D63-9A35-4AB6-9788-293332EFA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5FE7D-1C38-4FCE-9EAE-1E6D903DCC4A}">
  <ds:schemaRefs>
    <ds:schemaRef ds:uri="http://schemas.microsoft.com/sharepoint/v3/contenttype/forms"/>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596</TotalTime>
  <Words>1808</Words>
  <Application>Microsoft Office PowerPoint</Application>
  <PresentationFormat>Widescreen</PresentationFormat>
  <Paragraphs>314</Paragraphs>
  <Slides>22</Slides>
  <Notes>22</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22</vt:i4>
      </vt:variant>
    </vt:vector>
  </HeadingPairs>
  <TitlesOfParts>
    <vt:vector size="43" baseType="lpstr">
      <vt:lpstr>Arial</vt:lpstr>
      <vt:lpstr>Calibri</vt:lpstr>
      <vt:lpstr>museo-sans</vt:lpstr>
      <vt:lpstr>Neue Haas Grotesk Text Pro</vt:lpstr>
      <vt:lpstr>Neue Haas Grotesk Text Pro Regular</vt:lpstr>
      <vt:lpstr>NeueHaasGroteskText Pro</vt:lpstr>
      <vt:lpstr>Oswald</vt:lpstr>
      <vt:lpstr>proxima-nova</vt:lpstr>
      <vt:lpstr>Segoe UI</vt:lpstr>
      <vt:lpstr>system-ui</vt:lpstr>
      <vt:lpstr>Verdana</vt:lpstr>
      <vt:lpstr>Wingdings</vt:lpstr>
      <vt:lpstr>CONTENT</vt:lpstr>
      <vt:lpstr>BASIC LAYOUTS</vt:lpstr>
      <vt:lpstr>SECTION BREAKS</vt:lpstr>
      <vt:lpstr>1_BASIC LAYOUTS</vt:lpstr>
      <vt:lpstr>CLOSING</vt:lpstr>
      <vt:lpstr>TITLE</vt:lpstr>
      <vt:lpstr>1_SECTION BREAKS</vt:lpstr>
      <vt:lpstr>2_BASIC LAYOUTS</vt:lpstr>
      <vt:lpstr>1_CLOSING</vt:lpstr>
      <vt:lpstr>Turn caregiving  into tax savings</vt:lpstr>
      <vt:lpstr>Turn caregiving into tax savings</vt:lpstr>
      <vt:lpstr>PowerPoint Presentation</vt:lpstr>
      <vt:lpstr>Tax-free contributions </vt:lpstr>
      <vt:lpstr>Save  $1,000</vt:lpstr>
      <vt:lpstr>PowerPoint Presentation</vt:lpstr>
      <vt:lpstr>PowerPoint Presentation</vt:lpstr>
      <vt:lpstr>A DCFSA is compatible with:</vt:lpstr>
      <vt:lpstr>Determine eligible dependents</vt:lpstr>
      <vt:lpstr>Save on DCFSA eligible expenses</vt:lpstr>
      <vt:lpstr>The more you contribute the more you save</vt:lpstr>
      <vt:lpstr>Qualifying  life events </vt:lpstr>
      <vt:lpstr>Use funds  as they accrue </vt:lpstr>
      <vt:lpstr>Meet Ramesh and Priya</vt:lpstr>
      <vt:lpstr>PowerPoint Presentation</vt:lpstr>
      <vt:lpstr>Meet Ramesh and Priya</vt:lpstr>
      <vt:lpstr>PowerPoint Presentation</vt:lpstr>
      <vt:lpstr>What’s needed  for reimbursement</vt:lpstr>
      <vt:lpstr>HealthEquity makes saving easy</vt:lpstr>
      <vt:lpstr>Get started today!</vt:lpstr>
      <vt:lpstr>PowerPoint Presentation</vt:lpstr>
      <vt:lpstr>Grace period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Holly McKittrick</cp:lastModifiedBy>
  <cp:revision>17</cp:revision>
  <dcterms:created xsi:type="dcterms:W3CDTF">2022-12-21T21:13:17Z</dcterms:created>
  <dcterms:modified xsi:type="dcterms:W3CDTF">2025-01-27T23:38:21Z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2022-12-21T21:13:17Z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8c3fbb2e-914e-45a8-8956-b81e5068032c</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