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9"/>
  </p:notesMasterIdLst>
  <p:sldIdLst>
    <p:sldId id="256" r:id="rId5"/>
    <p:sldId id="353" r:id="rId6"/>
    <p:sldId id="364" r:id="rId7"/>
    <p:sldId id="1943" r:id="rId8"/>
    <p:sldId id="304" r:id="rId9"/>
    <p:sldId id="1914" r:id="rId10"/>
    <p:sldId id="308" r:id="rId11"/>
    <p:sldId id="365" r:id="rId12"/>
    <p:sldId id="790" r:id="rId13"/>
    <p:sldId id="791" r:id="rId14"/>
    <p:sldId id="1953" r:id="rId15"/>
    <p:sldId id="2032" r:id="rId16"/>
    <p:sldId id="1922" r:id="rId17"/>
    <p:sldId id="2020" r:id="rId18"/>
    <p:sldId id="2031" r:id="rId19"/>
    <p:sldId id="2033" r:id="rId20"/>
    <p:sldId id="1887" r:id="rId21"/>
    <p:sldId id="1892" r:id="rId22"/>
    <p:sldId id="311" r:id="rId23"/>
    <p:sldId id="1897" r:id="rId24"/>
    <p:sldId id="361" r:id="rId25"/>
    <p:sldId id="1894" r:id="rId26"/>
    <p:sldId id="320" r:id="rId27"/>
    <p:sldId id="321" r:id="rId28"/>
    <p:sldId id="366" r:id="rId29"/>
    <p:sldId id="261" r:id="rId30"/>
    <p:sldId id="1918" r:id="rId31"/>
    <p:sldId id="281" r:id="rId32"/>
    <p:sldId id="278" r:id="rId33"/>
    <p:sldId id="280" r:id="rId34"/>
    <p:sldId id="279" r:id="rId35"/>
    <p:sldId id="303" r:id="rId36"/>
    <p:sldId id="367" r:id="rId37"/>
    <p:sldId id="1860" r:id="rId3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pucini, Sarah" initials="CS" lastIdx="18" clrIdx="0">
    <p:extLst>
      <p:ext uri="{19B8F6BF-5375-455C-9EA6-DF929625EA0E}">
        <p15:presenceInfo xmlns:p15="http://schemas.microsoft.com/office/powerpoint/2012/main" userId="S-1-5-21-1417001333-1935655697-839522115-96407" providerId="AD"/>
      </p:ext>
    </p:extLst>
  </p:cmAuthor>
  <p:cmAuthor id="2" name="Russo, Matthew" initials="RM" lastIdx="1" clrIdx="1">
    <p:extLst>
      <p:ext uri="{19B8F6BF-5375-455C-9EA6-DF929625EA0E}">
        <p15:presenceInfo xmlns:p15="http://schemas.microsoft.com/office/powerpoint/2012/main" userId="S-1-5-21-1417001333-1935655697-839522115-103051" providerId="AD"/>
      </p:ext>
    </p:extLst>
  </p:cmAuthor>
  <p:cmAuthor id="3" name="Riley, Jennifer" initials="RJ" lastIdx="1" clrIdx="2">
    <p:extLst>
      <p:ext uri="{19B8F6BF-5375-455C-9EA6-DF929625EA0E}">
        <p15:presenceInfo xmlns:p15="http://schemas.microsoft.com/office/powerpoint/2012/main" userId="S::Jennifer.Riley@medmutual.com::df87d98c-c039-4fe3-96f0-302ea83560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75558" autoAdjust="0"/>
  </p:normalViewPr>
  <p:slideViewPr>
    <p:cSldViewPr>
      <p:cViewPr>
        <p:scale>
          <a:sx n="90" d="100"/>
          <a:sy n="90" d="100"/>
        </p:scale>
        <p:origin x="1186" y="-1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25" y="34"/>
      </p:cViewPr>
      <p:guideLst/>
    </p:cSldViewPr>
  </p:notesViewPr>
  <p:gridSpacing cx="57150" cy="5715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13955FEA-160E-4E69-85AB-A40134CAE8C2}" type="datetimeFigureOut">
              <a:rPr lang="en-US" smtClean="0"/>
              <a:t>11/2/2022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9C28881A-85D4-4A55-8DEC-AB8DB9751B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74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578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674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121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532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61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760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the example and correct the dollar amounts based on the copay, if needed.</a:t>
            </a:r>
          </a:p>
          <a:p>
            <a:r>
              <a:rPr lang="en-US" dirty="0"/>
              <a:t>Brand copay + difference</a:t>
            </a:r>
          </a:p>
          <a:p>
            <a:r>
              <a:rPr lang="en-US" dirty="0"/>
              <a:t>Generic copay +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706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448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913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84">
              <a:defRPr/>
            </a:pPr>
            <a:r>
              <a:rPr lang="en-US" b="1" dirty="0"/>
              <a:t>Note: </a:t>
            </a:r>
            <a:r>
              <a:rPr lang="en-US" dirty="0"/>
              <a:t>For best results, please view the video in Chrome. It does not work in Internet Explorer.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053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545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These are modules – customize as needed. </a:t>
            </a:r>
          </a:p>
          <a:p>
            <a:endParaRPr lang="en-US" dirty="0"/>
          </a:p>
          <a:p>
            <a:r>
              <a:rPr lang="en-US" dirty="0"/>
              <a:t>Customize information on the agenda and in the deck based on:</a:t>
            </a:r>
          </a:p>
          <a:p>
            <a:r>
              <a:rPr lang="en-US" dirty="0"/>
              <a:t>New or renewal group</a:t>
            </a:r>
          </a:p>
          <a:p>
            <a:r>
              <a:rPr lang="en-US" dirty="0"/>
              <a:t>Which products or services they are purchasing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107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34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8881A-85D4-4A55-8DEC-AB8DB9751B6A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43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02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My Health Plan is our member website. It provides members with account information at their fingertips. A personalized dashboard shows at-a-glance plan information, and provides one-click access to our most used member features. </a:t>
            </a:r>
          </a:p>
          <a:p>
            <a:endParaRPr lang="en-US" baseline="0" dirty="0"/>
          </a:p>
          <a:p>
            <a:pPr lvl="0"/>
            <a:r>
              <a:rPr lang="en-US" b="1" dirty="0"/>
              <a:t>Deductible and Coinsurance Graph: </a:t>
            </a:r>
            <a:r>
              <a:rPr lang="en-US" dirty="0"/>
              <a:t>Members</a:t>
            </a:r>
            <a:r>
              <a:rPr lang="en-US" baseline="0" dirty="0"/>
              <a:t> can q</a:t>
            </a:r>
            <a:r>
              <a:rPr lang="en-US" dirty="0"/>
              <a:t>uickly determine where they are with their out</a:t>
            </a:r>
            <a:r>
              <a:rPr lang="en-US" baseline="0" dirty="0"/>
              <a:t> of pocket</a:t>
            </a:r>
            <a:r>
              <a:rPr lang="en-US" dirty="0"/>
              <a:t> spending.</a:t>
            </a:r>
          </a:p>
          <a:p>
            <a:pPr lvl="0"/>
            <a:endParaRPr lang="en-US" b="1" dirty="0"/>
          </a:p>
          <a:p>
            <a:r>
              <a:rPr lang="en-US" b="1" dirty="0"/>
              <a:t>Provider Search: </a:t>
            </a:r>
            <a:r>
              <a:rPr lang="en-US" b="0" dirty="0"/>
              <a:t>Members can find a provider in their area based on a variety of search criteria, including name, specialty, gender, language, hospital affiliation and more.</a:t>
            </a:r>
          </a:p>
          <a:p>
            <a:endParaRPr lang="en-US" dirty="0"/>
          </a:p>
          <a:p>
            <a:pPr lvl="0"/>
            <a:r>
              <a:rPr lang="en-US" b="1" dirty="0"/>
              <a:t>Claims: </a:t>
            </a:r>
            <a:r>
              <a:rPr lang="en-US" dirty="0"/>
              <a:t>Shows recent services submitted by providers,</a:t>
            </a:r>
            <a:r>
              <a:rPr lang="en-US" baseline="0" dirty="0"/>
              <a:t> with </a:t>
            </a:r>
            <a:r>
              <a:rPr lang="en-US" dirty="0"/>
              <a:t>one click to</a:t>
            </a:r>
            <a:r>
              <a:rPr lang="en-US" baseline="0" dirty="0"/>
              <a:t> access additional details</a:t>
            </a:r>
            <a:r>
              <a:rPr lang="en-US" dirty="0"/>
              <a:t> and cost breakdowns.</a:t>
            </a:r>
          </a:p>
          <a:p>
            <a:pPr lvl="0"/>
            <a:endParaRPr lang="en-US" b="1" dirty="0"/>
          </a:p>
          <a:p>
            <a:pPr lvl="0"/>
            <a:r>
              <a:rPr lang="en-US" b="1" dirty="0"/>
              <a:t>My Care Compare: </a:t>
            </a:r>
            <a:r>
              <a:rPr lang="en-US" dirty="0"/>
              <a:t>Members can see what certain tests and procedures cost at different facilities, helping them make healthcare decisions that can save money.</a:t>
            </a:r>
          </a:p>
          <a:p>
            <a:pPr lvl="0"/>
            <a:endParaRPr lang="en-US" b="1" dirty="0"/>
          </a:p>
          <a:p>
            <a:r>
              <a:rPr lang="en-US" b="1" dirty="0"/>
              <a:t>Health Assessment Score: </a:t>
            </a:r>
            <a:r>
              <a:rPr lang="en-US" dirty="0"/>
              <a:t>The member can view their health assessment score and easily link over to their personalized wellness portal. </a:t>
            </a:r>
          </a:p>
          <a:p>
            <a:endParaRPr lang="en-US" dirty="0"/>
          </a:p>
          <a:p>
            <a:pPr lvl="0"/>
            <a:r>
              <a:rPr lang="en-US" b="1" dirty="0"/>
              <a:t>Message Center: </a:t>
            </a:r>
            <a:r>
              <a:rPr lang="en-US" dirty="0"/>
              <a:t>We</a:t>
            </a:r>
            <a:r>
              <a:rPr lang="en-US" baseline="0" dirty="0"/>
              <a:t> s</a:t>
            </a:r>
            <a:r>
              <a:rPr lang="en-US" dirty="0"/>
              <a:t>urface and manage important messages for your employees and alert them to actions requiring their attention.</a:t>
            </a:r>
            <a:r>
              <a:rPr lang="en-US" baseline="0" dirty="0"/>
              <a:t> </a:t>
            </a:r>
            <a:r>
              <a:rPr lang="en-US" dirty="0"/>
              <a:t>(We can partner with you to deliver messages regarding specific campaigns.)</a:t>
            </a:r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8881A-85D4-4A55-8DEC-AB8DB9751B6A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296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23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348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WW is formerly known as Weight Watchers.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3861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087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5392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80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2802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5194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Customize the phone number if the group has a custom phone number.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011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TIER 1: When you receive care at Fisher-Titus, you receive the highest level of benefits. Fisher-Titus providers include Fisher-Titus and affiliated physicians. Choosing to receive your medical care through the use of Fisher-Titus facilities and affiliated providers ensures those payments go directly to our health care system further strengthening and building our future. This allows Fisher-Titus to remain an independent local health care organization. NOTE: Services that cannot be performed at Fisher-Titus Medical Center will not be covered as Tier 1. These services will be covered in the applicable Tier depending on the provider/network. • TIER 2: You receive a higher level of coverage than Tier 3 when you receive care from Magruder, Firelands, and Bellevue hospitals, facilities and providers who are in the North Coast Healthcare Collaborative providers (NCHC) network. Fisher-Titus joined the NCHC to offer services to our plan participants at a lower deductible, coinsurance and copays than Tier 3. Support the region by keeping healthcare dollars local. • TIER 3: You receive a higher level of coverage than Tier 4 when you receive care from other providers who are in the Medical Mutual SuperMed PPO network. The MMO SuperMed network offers broad network access and a national network to Cigna for members residing or traveling outside of Ohio. • TIER 4: When you receive care out-of-network, you receive the lowest level of benefits and can be balance billed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04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Customize the phone number for the group, if needed.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84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Renewal Group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657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Renewal Group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54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604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8881A-85D4-4A55-8DEC-AB8DB9751B6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45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466081"/>
            <a:ext cx="8229600" cy="1077218"/>
          </a:xfrm>
        </p:spPr>
        <p:txBody>
          <a:bodyPr anchor="b" anchorCtr="0"/>
          <a:lstStyle>
            <a:lvl1pPr algn="l">
              <a:lnSpc>
                <a:spcPts val="42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261104"/>
            <a:ext cx="8229600" cy="310896"/>
          </a:xfrm>
        </p:spPr>
        <p:txBody>
          <a:bodyPr anchor="b" anchorCtr="0"/>
          <a:lstStyle>
            <a:lvl1pPr marL="0" indent="0" algn="l">
              <a:buNone/>
              <a:defRPr sz="21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&lt;Subtitle&gt; or </a:t>
            </a:r>
            <a:fld id="{DF9472A5-F377-4192-B622-6A0D7BECE6A6}" type="datetime4">
              <a:rPr lang="en-US" smtClean="0"/>
              <a:t>April 12, 2018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02336" y="3886200"/>
            <a:ext cx="834847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228600" y="6483096"/>
            <a:ext cx="4114800" cy="10772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700" dirty="0">
                <a:solidFill>
                  <a:schemeClr val="bg2"/>
                </a:solidFill>
              </a:rPr>
              <a:t>© 2017 Medical Mutual of Ohio</a:t>
            </a:r>
          </a:p>
        </p:txBody>
      </p:sp>
    </p:spTree>
    <p:extLst>
      <p:ext uri="{BB962C8B-B14F-4D97-AF65-F5344CB8AC3E}">
        <p14:creationId xmlns:p14="http://schemas.microsoft.com/office/powerpoint/2010/main" val="2969892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36" userDrawn="1">
          <p15:clr>
            <a:srgbClr val="FBAE40"/>
          </p15:clr>
        </p15:guide>
        <p15:guide id="2" orient="horz" pos="2844" userDrawn="1">
          <p15:clr>
            <a:srgbClr val="FBAE40"/>
          </p15:clr>
        </p15:guide>
        <p15:guide id="3" orient="horz" pos="144" userDrawn="1">
          <p15:clr>
            <a:srgbClr val="FBAE40"/>
          </p15:clr>
        </p15:guide>
        <p15:guide id="4" orient="horz" pos="4104" userDrawn="1">
          <p15:clr>
            <a:srgbClr val="FBAE40"/>
          </p15:clr>
        </p15:guide>
        <p15:guide id="5" pos="25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65122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72D999-2743-2F46-A3CA-DDD8EDE7CB31}" type="datetimeFigureOut">
              <a:rPr lang="en-US">
                <a:solidFill>
                  <a:srgbClr val="000000"/>
                </a:solidFill>
              </a:rPr>
              <a:pPr/>
              <a:t>11/2/2022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EF20A-ABC1-C044-A750-F7368F954EE4}" type="slidenum">
              <a:rPr lang="en-US" smtClean="0">
                <a:solidFill>
                  <a:srgbClr val="5F5F5F"/>
                </a:solidFill>
              </a:rPr>
              <a:pPr/>
              <a:t>‹#›</a:t>
            </a:fld>
            <a:endParaRPr lang="en-US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67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(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25512" y="681038"/>
            <a:ext cx="7312325" cy="46355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FontTx/>
              <a:buNone/>
              <a:defRPr sz="2500" baseline="0">
                <a:latin typeface="Arial Narrow"/>
              </a:defRPr>
            </a:lvl1pPr>
            <a:lvl2pPr marL="457200" indent="0">
              <a:buFontTx/>
              <a:buNone/>
              <a:defRPr sz="2500" baseline="0">
                <a:latin typeface="Arial Narrow"/>
              </a:defRPr>
            </a:lvl2pPr>
            <a:lvl3pPr marL="914400" indent="0">
              <a:buFontTx/>
              <a:buNone/>
              <a:defRPr sz="2500" baseline="0">
                <a:latin typeface="Arial Narrow"/>
              </a:defRPr>
            </a:lvl3pPr>
            <a:lvl4pPr marL="1371600" indent="0">
              <a:buFontTx/>
              <a:buNone/>
              <a:defRPr sz="2500" baseline="0">
                <a:latin typeface="Arial Narrow"/>
              </a:defRPr>
            </a:lvl4pPr>
            <a:lvl5pPr marL="1828800" indent="0">
              <a:buFontTx/>
              <a:buNone/>
              <a:defRPr sz="2500" baseline="0">
                <a:latin typeface="Arial Narrow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36800" y="684885"/>
            <a:ext cx="7307262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933233" y="1156646"/>
            <a:ext cx="7307262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911225" y="6175375"/>
            <a:ext cx="7319963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11225" y="1600200"/>
            <a:ext cx="7319962" cy="446246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100"/>
              </a:lnSpc>
              <a:spcBef>
                <a:spcPts val="900"/>
              </a:spcBef>
              <a:spcAft>
                <a:spcPts val="300"/>
              </a:spcAft>
              <a:buClr>
                <a:schemeClr val="bg1"/>
              </a:buClr>
              <a:buSzPct val="25000"/>
              <a:buFont typeface="Arial"/>
              <a:buChar char="•"/>
              <a:defRPr sz="1500" b="1" i="0">
                <a:latin typeface="Arial Narrow"/>
              </a:defRPr>
            </a:lvl1pPr>
            <a:lvl2pPr marL="342900" indent="-225425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Wingdings" charset="2"/>
              <a:buChar char="§"/>
              <a:defRPr sz="1500">
                <a:latin typeface="Arial Narrow"/>
              </a:defRPr>
            </a:lvl2pPr>
            <a:lvl3pPr marL="569913" indent="-227013">
              <a:lnSpc>
                <a:spcPts val="15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Lucida Grande"/>
              <a:buChar char="–"/>
              <a:defRPr sz="1200">
                <a:latin typeface="Arial Narrow"/>
              </a:defRPr>
            </a:lvl3pPr>
            <a:lvl4pPr marL="741363" indent="-171450">
              <a:lnSpc>
                <a:spcPts val="1200"/>
              </a:lnSpc>
              <a:spcBef>
                <a:spcPts val="0"/>
              </a:spcBef>
              <a:buSzPct val="100000"/>
              <a:buFont typeface="Wingdings" charset="2"/>
              <a:buChar char="§"/>
              <a:defRPr sz="1000">
                <a:latin typeface="Arial Narrow"/>
              </a:defRPr>
            </a:lvl4pPr>
            <a:lvl5pPr marL="1146175" indent="-233363">
              <a:lnSpc>
                <a:spcPts val="1200"/>
              </a:lnSpc>
              <a:spcBef>
                <a:spcPts val="0"/>
              </a:spcBef>
              <a:defRPr sz="1000">
                <a:latin typeface="Arial Narrow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23812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06090"/>
            <a:ext cx="8229600" cy="1223010"/>
          </a:xfrm>
        </p:spPr>
        <p:txBody>
          <a:bodyPr anchor="t" anchorCtr="0">
            <a:noAutofit/>
          </a:bodyPr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22762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Full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14181"/>
            <a:ext cx="8229600" cy="5078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344168"/>
            <a:ext cx="8229600" cy="45994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56471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Two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14181"/>
            <a:ext cx="8229600" cy="5078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344168"/>
            <a:ext cx="3886200" cy="45994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800600" y="1344168"/>
            <a:ext cx="3886200" cy="45994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498857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Full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14181"/>
            <a:ext cx="8229600" cy="5078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457200" y="1344168"/>
            <a:ext cx="8229600" cy="4599432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41790353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(Two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14181"/>
            <a:ext cx="8229600" cy="5078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344168"/>
            <a:ext cx="3886200" cy="45994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2"/>
          </p:nvPr>
        </p:nvSpPr>
        <p:spPr>
          <a:xfrm>
            <a:off x="4800600" y="1344168"/>
            <a:ext cx="3886200" cy="4599432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19127747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 (Full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14181"/>
            <a:ext cx="8229600" cy="5078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457200" y="1344168"/>
            <a:ext cx="8229600" cy="4599432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43703015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rtArt (Full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14181"/>
            <a:ext cx="8229600" cy="5078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1"/>
          </p:nvPr>
        </p:nvSpPr>
        <p:spPr>
          <a:xfrm>
            <a:off x="457200" y="1344168"/>
            <a:ext cx="8229600" cy="4599432"/>
          </a:xfrm>
        </p:spPr>
        <p:txBody>
          <a:bodyPr/>
          <a:lstStyle/>
          <a:p>
            <a:r>
              <a:rPr lang="en-US" dirty="0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217387805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rtArt (Two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14181"/>
            <a:ext cx="8229600" cy="5078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344168"/>
            <a:ext cx="3886200" cy="45994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martArt Placeholder 4"/>
          <p:cNvSpPr>
            <a:spLocks noGrp="1"/>
          </p:cNvSpPr>
          <p:nvPr>
            <p:ph type="dgm" sz="quarter" idx="12"/>
          </p:nvPr>
        </p:nvSpPr>
        <p:spPr>
          <a:xfrm>
            <a:off x="4800600" y="1344168"/>
            <a:ext cx="3886200" cy="4599432"/>
          </a:xfrm>
        </p:spPr>
        <p:txBody>
          <a:bodyPr/>
          <a:lstStyle/>
          <a:p>
            <a:r>
              <a:rPr lang="en-US" dirty="0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82359989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14181"/>
            <a:ext cx="8229600" cy="507831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/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4168"/>
            <a:ext cx="8229600" cy="45994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457200" y="6483096"/>
            <a:ext cx="2057400" cy="228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fld id="{171578E0-2CDA-4022-8976-438C1A7918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6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30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228600" rtl="0" eaLnBrk="1" latinLnBrk="0" hangingPunct="1">
        <a:lnSpc>
          <a:spcPct val="100000"/>
        </a:lnSpc>
        <a:spcBef>
          <a:spcPts val="900"/>
        </a:spcBef>
        <a:buClr>
          <a:schemeClr val="accent5"/>
        </a:buClr>
        <a:buFont typeface="Wingdings" panose="05000000000000000000" pitchFamily="2" charset="2"/>
        <a:buChar char="§"/>
        <a:defRPr sz="21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484632" indent="-228600" algn="l" defTabSz="228600" rtl="0" eaLnBrk="1" latinLnBrk="0" hangingPunct="1">
        <a:lnSpc>
          <a:spcPct val="100000"/>
        </a:lnSpc>
        <a:spcBef>
          <a:spcPts val="450"/>
        </a:spcBef>
        <a:buClr>
          <a:schemeClr val="accent5"/>
        </a:buClr>
        <a:buFont typeface="Arial" panose="020B0604020202020204" pitchFamily="34" charset="0"/>
        <a:buChar char="–"/>
        <a:defRPr sz="18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713232" indent="-228600" algn="l" defTabSz="228600" rtl="0" eaLnBrk="1" latinLnBrk="0" hangingPunct="1">
        <a:lnSpc>
          <a:spcPct val="100000"/>
        </a:lnSpc>
        <a:spcBef>
          <a:spcPts val="675"/>
        </a:spcBef>
        <a:buClr>
          <a:schemeClr val="accent5"/>
        </a:buClr>
        <a:buFont typeface="Wingdings" panose="05000000000000000000" pitchFamily="2" charset="2"/>
        <a:buChar char="§"/>
        <a:defRPr sz="15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969264" indent="-228600" algn="l" defTabSz="228600" rtl="0" eaLnBrk="1" latinLnBrk="0" hangingPunct="1">
        <a:lnSpc>
          <a:spcPct val="100000"/>
        </a:lnSpc>
        <a:spcBef>
          <a:spcPts val="900"/>
        </a:spcBef>
        <a:buClr>
          <a:schemeClr val="accent5"/>
        </a:buClr>
        <a:buFont typeface="Arial" panose="020B0604020202020204" pitchFamily="34" charset="0"/>
        <a:buChar char="–"/>
        <a:defRPr sz="12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1197864" indent="-228600" algn="l" defTabSz="228600" rtl="0" eaLnBrk="1" latinLnBrk="0" hangingPunct="1">
        <a:lnSpc>
          <a:spcPct val="100000"/>
        </a:lnSpc>
        <a:spcBef>
          <a:spcPts val="900"/>
        </a:spcBef>
        <a:buClr>
          <a:schemeClr val="accent5"/>
        </a:buClr>
        <a:buFont typeface="Wingdings" panose="05000000000000000000" pitchFamily="2" charset="2"/>
        <a:buChar char="§"/>
        <a:defRPr sz="9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576" userDrawn="1">
          <p15:clr>
            <a:srgbClr val="F26B43"/>
          </p15:clr>
        </p15:guide>
        <p15:guide id="4" pos="288" userDrawn="1">
          <p15:clr>
            <a:srgbClr val="F26B43"/>
          </p15:clr>
        </p15:guide>
        <p15:guide id="5" pos="5472" userDrawn="1">
          <p15:clr>
            <a:srgbClr val="F26B43"/>
          </p15:clr>
        </p15:guide>
        <p15:guide id="6" orient="horz" pos="1008" userDrawn="1">
          <p15:clr>
            <a:srgbClr val="F26B43"/>
          </p15:clr>
        </p15:guide>
        <p15:guide id="7" orient="horz" pos="1224" userDrawn="1">
          <p15:clr>
            <a:srgbClr val="F26B43"/>
          </p15:clr>
        </p15:guide>
        <p15:guide id="8" orient="horz" pos="1440" userDrawn="1">
          <p15:clr>
            <a:srgbClr val="F26B43"/>
          </p15:clr>
        </p15:guide>
        <p15:guide id="10" orient="horz" pos="1620" userDrawn="1">
          <p15:clr>
            <a:srgbClr val="F26B43"/>
          </p15:clr>
        </p15:guide>
        <p15:guide id="11" orient="horz" pos="3744" userDrawn="1">
          <p15:clr>
            <a:srgbClr val="F26B43"/>
          </p15:clr>
        </p15:guide>
        <p15:guide id="12" orient="horz" pos="3888" userDrawn="1">
          <p15:clr>
            <a:srgbClr val="F26B43"/>
          </p15:clr>
        </p15:guide>
        <p15:guide id="14" orient="horz" pos="41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hyperlink" Target="https://youtu.be/TNk-NCUXXQ4" TargetMode="External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hyperlink" Target="mailto:myspendingaccount@medmutual.co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1.xml"/><Relationship Id="rId7" Type="http://schemas.openxmlformats.org/officeDocument/2006/relationships/hyperlink" Target="https://member.medmutual.com/" TargetMode="Externa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3.tmp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.png"/><Relationship Id="rId5" Type="http://schemas.openxmlformats.org/officeDocument/2006/relationships/image" Target="../media/image24.tmp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5" Type="http://schemas.openxmlformats.org/officeDocument/2006/relationships/image" Target="../media/image26.tmp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sv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www.medmutual.com/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66081"/>
            <a:ext cx="8229600" cy="1077218"/>
          </a:xfrm>
        </p:spPr>
        <p:txBody>
          <a:bodyPr/>
          <a:lstStyle/>
          <a:p>
            <a:r>
              <a:rPr lang="en-US" dirty="0"/>
              <a:t>Fisher-Titus </a:t>
            </a:r>
            <a:br>
              <a:rPr lang="en-US" dirty="0"/>
            </a:br>
            <a:r>
              <a:rPr lang="en-US" dirty="0"/>
              <a:t>2023 Open Enrollment Medical Mutual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November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92BBA5-1BC4-4132-B688-6D9221B25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3" y="1020537"/>
            <a:ext cx="3086097" cy="1322613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5381C0BE-CF9C-168D-947E-B232DC65C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4"/>
    </mc:Choice>
    <mc:Fallback xmlns="">
      <p:transition spd="slow" advTm="3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/>
            <a:r>
              <a:rPr lang="en-US" b="1" dirty="0"/>
              <a:t>Prescription Drug – Copay Plan Only 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sz="quarter" idx="10"/>
          </p:nvPr>
        </p:nvSpPr>
        <p:spPr>
          <a:xfrm>
            <a:off x="843491" y="5344160"/>
            <a:ext cx="7284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ct val="100000"/>
              </a:lnSpc>
              <a:buNone/>
            </a:pPr>
            <a:endParaRPr lang="en-US" sz="1800" dirty="0"/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12181109" y="6400801"/>
            <a:ext cx="439738" cy="4571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Arial Narrow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A49DAF-1A2E-804F-A7E3-93538B80D8F4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10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955552"/>
              </p:ext>
            </p:extLst>
          </p:nvPr>
        </p:nvGraphicFramePr>
        <p:xfrm>
          <a:off x="171450" y="1236841"/>
          <a:ext cx="8801099" cy="4937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60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0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0143">
                  <a:extLst>
                    <a:ext uri="{9D8B030D-6E8A-4147-A177-3AD203B41FA5}">
                      <a16:colId xmlns:a16="http://schemas.microsoft.com/office/drawing/2014/main" val="138066551"/>
                    </a:ext>
                  </a:extLst>
                </a:gridCol>
                <a:gridCol w="2180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964"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Days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964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effectLst/>
                          <a:latin typeface="+mn-lt"/>
                        </a:rPr>
                        <a:t>Deductible $200 Single - $400 Family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u="non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558328"/>
                  </a:ext>
                </a:extLst>
              </a:tr>
              <a:tr h="20396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effectLst/>
                          <a:latin typeface="+mn-lt"/>
                        </a:rPr>
                        <a:t>Retail                            Fisher-Titus</a:t>
                      </a:r>
                    </a:p>
                    <a:p>
                      <a:pPr algn="ctr"/>
                      <a:r>
                        <a:rPr lang="en-US" sz="1400" b="1" u="none" dirty="0">
                          <a:effectLst/>
                          <a:latin typeface="+mn-lt"/>
                        </a:rPr>
                        <a:t>                                    (Tier 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effectLst/>
                          <a:latin typeface="+mn-lt"/>
                        </a:rPr>
                        <a:t>            Walgreens Advantage </a:t>
                      </a:r>
                    </a:p>
                    <a:p>
                      <a:pPr algn="ctr"/>
                      <a:r>
                        <a:rPr lang="en-US" sz="1400" b="1" u="none" dirty="0">
                          <a:effectLst/>
                          <a:latin typeface="+mn-lt"/>
                        </a:rPr>
                        <a:t> (Tier 2 )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3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Generic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Lesser of $5 copay or cost of 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Lesser of $15 copay or cost of 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964"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latin typeface="+mn-lt"/>
                        </a:rPr>
                        <a:t>Preferred Brand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03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Non-Preferred Brand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30% + $15 copay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40% + $45 copay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03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Specialty 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30% + $15 copay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30% + $75 copay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964">
                <a:tc gridSpan="4"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964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n-lt"/>
                        </a:rPr>
                        <a:t>         Home Delivery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n-lt"/>
                        </a:rPr>
                        <a:t>               (Tier 1 )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(Tier 2 )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951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Generic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Lesser of $10 copay or cost of 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Lesser of $30 copay or cost of drug via ESI Mail Order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6738"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latin typeface="+mn-lt"/>
                        </a:rPr>
                        <a:t>Preferred Brand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40% via ESI Mail Order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031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Non-Preferred Brand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30% + $30 copay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40% + $90 copay via ESI Mail Order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95F3FC1-05CE-A4F1-2847-A17B44810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2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4224">
        <p14:prism/>
      </p:transition>
    </mc:Choice>
    <mc:Fallback xmlns="">
      <p:transition spd="slow" advTm="84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D066DE-063C-47D8-83E1-DF0B591E2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Qualified High Deductible/HSA Plan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15932"/>
              </p:ext>
            </p:extLst>
          </p:nvPr>
        </p:nvGraphicFramePr>
        <p:xfrm>
          <a:off x="114300" y="1022012"/>
          <a:ext cx="8915400" cy="5455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60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2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590">
                  <a:extLst>
                    <a:ext uri="{9D8B030D-6E8A-4147-A177-3AD203B41FA5}">
                      <a16:colId xmlns:a16="http://schemas.microsoft.com/office/drawing/2014/main" val="385251602"/>
                    </a:ext>
                  </a:extLst>
                </a:gridCol>
                <a:gridCol w="1664854">
                  <a:extLst>
                    <a:ext uri="{9D8B030D-6E8A-4147-A177-3AD203B41FA5}">
                      <a16:colId xmlns:a16="http://schemas.microsoft.com/office/drawing/2014/main" val="63990270"/>
                    </a:ext>
                  </a:extLst>
                </a:gridCol>
                <a:gridCol w="1544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4444">
                <a:tc>
                  <a:txBody>
                    <a:bodyPr/>
                    <a:lstStyle/>
                    <a:p>
                      <a:r>
                        <a:rPr lang="en-US" sz="1400" dirty="0"/>
                        <a:t>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Fisher Titus</a:t>
                      </a:r>
                    </a:p>
                    <a:p>
                      <a:pPr algn="ctr"/>
                      <a:r>
                        <a:rPr lang="en-US" sz="1400" dirty="0"/>
                        <a:t>(Tier 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NCHC</a:t>
                      </a:r>
                    </a:p>
                    <a:p>
                      <a:pPr algn="ctr"/>
                      <a:r>
                        <a:rPr lang="en-US" sz="1400" dirty="0"/>
                        <a:t>(Tier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SuperMed</a:t>
                      </a:r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(Tier 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Non-Network</a:t>
                      </a:r>
                    </a:p>
                    <a:p>
                      <a:pPr algn="ctr"/>
                      <a:r>
                        <a:rPr lang="en-US" sz="1400" baseline="0" dirty="0"/>
                        <a:t>(Tier 4)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444">
                <a:tc>
                  <a:txBody>
                    <a:bodyPr/>
                    <a:lstStyle/>
                    <a:p>
                      <a:r>
                        <a:rPr lang="en-US" sz="1400" dirty="0"/>
                        <a:t>Deductible</a:t>
                      </a:r>
                      <a:r>
                        <a:rPr lang="en-US" sz="1400" baseline="0" dirty="0"/>
                        <a:t> </a:t>
                      </a:r>
                      <a:br>
                        <a:rPr lang="en-US" sz="1400" baseline="0" dirty="0"/>
                      </a:br>
                      <a:r>
                        <a:rPr lang="en-US" sz="1400" baseline="0" dirty="0"/>
                        <a:t>(Individual/Family)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$3,000/$6,000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$3,500/$7,000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$4,000/$8,000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$6,000/$12,000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68">
                <a:tc>
                  <a:txBody>
                    <a:bodyPr/>
                    <a:lstStyle/>
                    <a:p>
                      <a:r>
                        <a:rPr lang="en-US" sz="1400" dirty="0"/>
                        <a:t>Coinsurance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6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Coinsurance -  Excludes </a:t>
                      </a:r>
                      <a:r>
                        <a:rPr lang="en-US" sz="1400" baseline="0" dirty="0" err="1"/>
                        <a:t>Ded</a:t>
                      </a:r>
                      <a:r>
                        <a:rPr lang="en-US" sz="1400" baseline="0" dirty="0"/>
                        <a:t> </a:t>
                      </a:r>
                      <a:br>
                        <a:rPr lang="en-US" sz="1400" baseline="0" dirty="0"/>
                      </a:br>
                      <a:r>
                        <a:rPr lang="en-US" sz="1400" baseline="0" dirty="0"/>
                        <a:t>(Individual/Family)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$1,200/$2,400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$2,400/$4,800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$2,900/$5,800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No Limit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888485"/>
                  </a:ext>
                </a:extLst>
              </a:tr>
              <a:tr h="572114">
                <a:tc>
                  <a:txBody>
                    <a:bodyPr/>
                    <a:lstStyle/>
                    <a:p>
                      <a:r>
                        <a:rPr lang="en-US" sz="1400" dirty="0"/>
                        <a:t>Maximum Out of Pocket (Individual</a:t>
                      </a:r>
                      <a:r>
                        <a:rPr lang="en-US" sz="1400" baseline="0" dirty="0"/>
                        <a:t>/Family</a:t>
                      </a:r>
                      <a:r>
                        <a:rPr lang="en-US" sz="1400" dirty="0"/>
                        <a:t>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$6,900/$13,800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$6,900/$13,800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$6,900/$13,800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No Limit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804">
                <a:tc>
                  <a:txBody>
                    <a:bodyPr/>
                    <a:lstStyle/>
                    <a:p>
                      <a:r>
                        <a:rPr lang="en-US" sz="1400" dirty="0"/>
                        <a:t>Primary Care</a:t>
                      </a:r>
                      <a:r>
                        <a:rPr lang="en-US" sz="1400" baseline="0" dirty="0"/>
                        <a:t> Visit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85% after 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75% after 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70% after 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50% after deductible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804">
                <a:tc>
                  <a:txBody>
                    <a:bodyPr/>
                    <a:lstStyle/>
                    <a:p>
                      <a:r>
                        <a:rPr lang="en-US" sz="1400" dirty="0"/>
                        <a:t>Specialist</a:t>
                      </a:r>
                      <a:r>
                        <a:rPr lang="en-US" sz="1400" baseline="0" dirty="0"/>
                        <a:t> Visit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85% after 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75% after 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70% after 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50% after deductible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34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Inpatient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85% after 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75% after 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70% after 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50% after deductible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164">
                <a:tc>
                  <a:txBody>
                    <a:bodyPr/>
                    <a:lstStyle/>
                    <a:p>
                      <a:r>
                        <a:rPr lang="en-US" sz="1400" dirty="0"/>
                        <a:t>Urgent Care Visit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Not</a:t>
                      </a:r>
                      <a:r>
                        <a:rPr lang="en-US" sz="1200" baseline="0" dirty="0"/>
                        <a:t> Applicable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75% after 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70% after 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50% after deductible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4444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Emergency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</a:rPr>
                        <a:t> Room (True Emergency)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$85% after deductible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66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Prescription Drug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After Deductible Copay/Coinsurance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21394"/>
                  </a:ext>
                </a:extLst>
              </a:tr>
            </a:tbl>
          </a:graphicData>
        </a:graphic>
      </p:graphicFrame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FFCED3A-F634-7818-FD8D-7D4026448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3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7426">
        <p14:prism/>
      </p:transition>
    </mc:Choice>
    <mc:Fallback xmlns="">
      <p:transition spd="slow" advTm="107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/>
            <a:r>
              <a:rPr lang="en-US" b="1" dirty="0"/>
              <a:t>Prescription Drug – After HSA deductible is met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sz="quarter" idx="10"/>
          </p:nvPr>
        </p:nvSpPr>
        <p:spPr>
          <a:xfrm>
            <a:off x="843491" y="5344160"/>
            <a:ext cx="7284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ct val="100000"/>
              </a:lnSpc>
              <a:buNone/>
            </a:pPr>
            <a:endParaRPr lang="en-US" sz="1800" dirty="0"/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12181109" y="6400801"/>
            <a:ext cx="439738" cy="4571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Arial Narrow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5A49DAF-1A2E-804F-A7E3-93538B80D8F4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12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078887"/>
              </p:ext>
            </p:extLst>
          </p:nvPr>
        </p:nvGraphicFramePr>
        <p:xfrm>
          <a:off x="171450" y="1236841"/>
          <a:ext cx="8801099" cy="4937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60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0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0143">
                  <a:extLst>
                    <a:ext uri="{9D8B030D-6E8A-4147-A177-3AD203B41FA5}">
                      <a16:colId xmlns:a16="http://schemas.microsoft.com/office/drawing/2014/main" val="138066551"/>
                    </a:ext>
                  </a:extLst>
                </a:gridCol>
                <a:gridCol w="2180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964"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Days Supply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964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effectLst/>
                          <a:latin typeface="+mn-lt"/>
                        </a:rPr>
                        <a:t>After </a:t>
                      </a:r>
                      <a:r>
                        <a:rPr lang="en-US" sz="1400" b="1" u="none">
                          <a:effectLst/>
                          <a:latin typeface="+mn-lt"/>
                        </a:rPr>
                        <a:t>HSA deductible is met</a:t>
                      </a:r>
                      <a:endParaRPr lang="en-US" sz="1400" b="1" u="non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u="none" dirty="0">
                        <a:effectLst/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558328"/>
                  </a:ext>
                </a:extLst>
              </a:tr>
              <a:tr h="20396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effectLst/>
                          <a:latin typeface="+mn-lt"/>
                        </a:rPr>
                        <a:t>Retail                            Fisher-Titus</a:t>
                      </a:r>
                    </a:p>
                    <a:p>
                      <a:pPr algn="ctr"/>
                      <a:r>
                        <a:rPr lang="en-US" sz="1400" b="1" u="none" dirty="0">
                          <a:effectLst/>
                          <a:latin typeface="+mn-lt"/>
                        </a:rPr>
                        <a:t>                                    (Tier 1)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effectLst/>
                          <a:latin typeface="+mn-lt"/>
                        </a:rPr>
                        <a:t>            Walgreens Advantage </a:t>
                      </a:r>
                    </a:p>
                    <a:p>
                      <a:pPr algn="ctr"/>
                      <a:r>
                        <a:rPr lang="en-US" sz="1400" b="1" u="none" dirty="0">
                          <a:effectLst/>
                          <a:latin typeface="+mn-lt"/>
                        </a:rPr>
                        <a:t> (Tier 2 )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38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Generic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Lesser of $5 copay or cost of 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Lesser of $15 copay or cost of 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964"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latin typeface="+mn-lt"/>
                        </a:rPr>
                        <a:t>Preferred Brand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03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Non-Preferred Brand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30% + $15 copay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40% + $45 copay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03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Specialty 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30% + $15 copay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40% + $75 copay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964">
                <a:tc gridSpan="4">
                  <a:txBody>
                    <a:bodyPr/>
                    <a:lstStyle/>
                    <a:p>
                      <a:pPr algn="ctr"/>
                      <a:endParaRPr lang="en-US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964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n-lt"/>
                        </a:rPr>
                        <a:t>         Home Delivery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n-lt"/>
                        </a:rPr>
                        <a:t>               (Tier 1 )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(Tier 2 )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951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Generic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Lesser of $10 copay or cost of 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Lesser of $30 copay or cost of drug via ESI Mail Order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6738"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latin typeface="+mn-lt"/>
                        </a:rPr>
                        <a:t>Preferred Brand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</a:rPr>
                        <a:t>40% via ESI Mail Order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031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</a:rPr>
                        <a:t>Non-Preferred Brand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30% + $30 copay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40% + $90 copay via ESI Mail Order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n-lt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C2EF875F-617B-AB0E-84DC-473607966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0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206">
        <p14:prism/>
      </p:transition>
    </mc:Choice>
    <mc:Fallback xmlns="">
      <p:transition spd="slow" advTm="60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3FBE3-4EDB-41F9-9E3A-A1F3D102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1533DD5-D557-79F1-6103-EE4ED2188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9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"/>
    </mc:Choice>
    <mc:Fallback xmlns="">
      <p:transition spd="slow" advTm="4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57EB-1DE9-4AD6-83E9-6ED803B6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4181"/>
            <a:ext cx="8229600" cy="507831"/>
          </a:xfrm>
        </p:spPr>
        <p:txBody>
          <a:bodyPr/>
          <a:lstStyle/>
          <a:p>
            <a:r>
              <a:rPr lang="en-US" dirty="0"/>
              <a:t>Walgreens Advantage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195324-4325-4300-A8C2-BA22CB3666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F791C-7316-48E0-8AEA-32D7DAC116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200150"/>
            <a:ext cx="8229600" cy="4914900"/>
          </a:xfrm>
        </p:spPr>
        <p:txBody>
          <a:bodyPr/>
          <a:lstStyle/>
          <a:p>
            <a:r>
              <a:rPr lang="en-US" dirty="0"/>
              <a:t>Fisher-Titus Inhouse Pharmacy</a:t>
            </a:r>
          </a:p>
          <a:p>
            <a:r>
              <a:rPr lang="en-US" dirty="0"/>
              <a:t>A broad pharmacy network that includes many of the large national and regional chain pharmacies</a:t>
            </a:r>
          </a:p>
          <a:p>
            <a:r>
              <a:rPr lang="en-US" dirty="0"/>
              <a:t>Over 43,000 pharmacies nationwide</a:t>
            </a:r>
          </a:p>
          <a:p>
            <a:r>
              <a:rPr lang="en-US" dirty="0"/>
              <a:t>30-day refills at retail pharmacies and 90-day refills through mail order with Express Scripts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364F17-C732-403F-B5AD-6FEF9C101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74228"/>
              </p:ext>
            </p:extLst>
          </p:nvPr>
        </p:nvGraphicFramePr>
        <p:xfrm>
          <a:off x="1479550" y="3429000"/>
          <a:ext cx="6096000" cy="23164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1552354723"/>
                    </a:ext>
                  </a:extLst>
                </a:gridCol>
                <a:gridCol w="3009900">
                  <a:extLst>
                    <a:ext uri="{9D8B030D-6E8A-4147-A177-3AD203B41FA5}">
                      <a16:colId xmlns:a16="http://schemas.microsoft.com/office/drawing/2014/main" val="468115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Included Major Retail Pharmacies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>
                          <a:solidFill>
                            <a:schemeClr val="bg1"/>
                          </a:solidFill>
                        </a:rPr>
                        <a:t>Excluded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 Retail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Pharmacies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234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635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Walgreens</a:t>
                      </a:r>
                    </a:p>
                    <a:p>
                      <a:pPr marL="463550" indent="-285750"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Giant Eagle</a:t>
                      </a:r>
                    </a:p>
                    <a:p>
                      <a:pPr marL="4635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Rite Aid</a:t>
                      </a:r>
                    </a:p>
                    <a:p>
                      <a:pPr marL="4635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Kroger</a:t>
                      </a:r>
                    </a:p>
                    <a:p>
                      <a:pPr marL="4635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Discount Drug Mart</a:t>
                      </a:r>
                    </a:p>
                    <a:p>
                      <a:pPr marL="4635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Marc’s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635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CVS</a:t>
                      </a:r>
                    </a:p>
                    <a:p>
                      <a:pPr marL="4635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Target</a:t>
                      </a:r>
                    </a:p>
                    <a:p>
                      <a:pPr marL="4635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800" dirty="0" err="1">
                          <a:solidFill>
                            <a:schemeClr val="accent6"/>
                          </a:solidFill>
                        </a:rPr>
                        <a:t>Sams</a:t>
                      </a:r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 Club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endParaRPr lang="en-US" sz="18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423186"/>
                  </a:ext>
                </a:extLst>
              </a:tr>
            </a:tbl>
          </a:graphicData>
        </a:graphic>
      </p:graphicFrame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BBA1EB10-21A5-0268-7B78-DA80F2925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63"/>
    </mc:Choice>
    <mc:Fallback xmlns="">
      <p:transition spd="slow" advTm="41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3061"/>
            <a:ext cx="8229600" cy="507831"/>
          </a:xfrm>
        </p:spPr>
        <p:txBody>
          <a:bodyPr/>
          <a:lstStyle/>
          <a:p>
            <a:r>
              <a:rPr lang="en-US" dirty="0"/>
              <a:t>Generic Incentive Program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1344168"/>
            <a:ext cx="8115300" cy="4770882"/>
          </a:xfrm>
        </p:spPr>
        <p:txBody>
          <a:bodyPr/>
          <a:lstStyle/>
          <a:p>
            <a:pPr marL="2857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100" dirty="0"/>
              <a:t>The generic incentive program helps you save money while providing the same quality of prescription drugs </a:t>
            </a:r>
          </a:p>
          <a:p>
            <a:pPr marL="2857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100" dirty="0"/>
              <a:t>How it works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If you request a brand name drug when there is a generic equivalent available, you will pay the brand copay plus the difference between the brand and generic costs</a:t>
            </a:r>
          </a:p>
          <a:p>
            <a:pPr marL="0" indent="0">
              <a:spcBef>
                <a:spcPts val="600"/>
              </a:spcBef>
              <a:buNone/>
            </a:pPr>
            <a:endParaRPr lang="en-US" sz="1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072D8E4-5AB4-9896-F496-24AAEAF29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67"/>
    </mc:Choice>
    <mc:Fallback xmlns="">
      <p:transition spd="slow" advTm="25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819A-FABC-3823-D307-58D4F4B6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– VSP Savings Pass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A987DB-296C-88FE-DC63-5C77698EE2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27805-ED39-ADA3-F688-D18B0F8E77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VSP® Vision Savings Pass is a discount vision program that offers immediate savings on eye care and eyewear. This is not an insurance plan. </a:t>
            </a:r>
          </a:p>
          <a:p>
            <a:pPr marL="256032" lvl="1" indent="0">
              <a:buNone/>
            </a:pPr>
            <a:r>
              <a:rPr lang="en-US" dirty="0"/>
              <a:t>• Access to discounts through a trusted, private-practice VSP network doctor</a:t>
            </a:r>
          </a:p>
          <a:p>
            <a:pPr marL="256032" lvl="1" indent="0">
              <a:buNone/>
            </a:pPr>
            <a:r>
              <a:rPr lang="en-US" dirty="0"/>
              <a:t>• One rate of $50 for an eye exam1 </a:t>
            </a:r>
          </a:p>
          <a:p>
            <a:pPr marL="256032" lvl="1" indent="0">
              <a:buNone/>
            </a:pPr>
            <a:r>
              <a:rPr lang="en-US" dirty="0"/>
              <a:t>• Special pricing on complete pairs of glasses and sunglasses </a:t>
            </a:r>
          </a:p>
          <a:p>
            <a:pPr marL="256032" lvl="1" indent="0">
              <a:buNone/>
            </a:pPr>
            <a:r>
              <a:rPr lang="en-US" dirty="0"/>
              <a:t>• 15% savings on a contact lens exam2 </a:t>
            </a:r>
          </a:p>
          <a:p>
            <a:pPr marL="256032" lvl="1" indent="0">
              <a:buNone/>
            </a:pPr>
            <a:r>
              <a:rPr lang="en-US" dirty="0"/>
              <a:t>• Unlimited use on materials throughout the year </a:t>
            </a:r>
          </a:p>
          <a:p>
            <a:pPr marL="256032" lvl="1" indent="0">
              <a:buNone/>
            </a:pPr>
            <a:r>
              <a:rPr lang="en-US" dirty="0"/>
              <a:t>• Exclusive Member Extras, like special offers</a:t>
            </a:r>
          </a:p>
          <a:p>
            <a:r>
              <a:rPr lang="en-US" dirty="0"/>
              <a:t>How to use your VSP Vision Savings Pass</a:t>
            </a:r>
          </a:p>
          <a:p>
            <a:pPr marL="713232" lvl="1" indent="-457200">
              <a:buFont typeface="+mj-lt"/>
              <a:buAutoNum type="arabicPeriod"/>
            </a:pPr>
            <a:r>
              <a:rPr lang="en-US" dirty="0"/>
              <a:t>Find a VSP network doctor at vsp.com or call 800.877.7195</a:t>
            </a:r>
          </a:p>
          <a:p>
            <a:pPr marL="713232" lvl="1" indent="-457200">
              <a:buFont typeface="+mj-lt"/>
              <a:buAutoNum type="arabicPeriod"/>
            </a:pPr>
            <a:r>
              <a:rPr lang="en-US" dirty="0"/>
              <a:t>Tell your VSP network doctor that you’re a VSP member to save immediately on an eye exam1 and eyewear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BAA95CB-E5CD-832D-206A-D76F8E2EB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1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92"/>
    </mc:Choice>
    <mc:Fallback xmlns="">
      <p:transition spd="slow" advTm="79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1223E-56FE-4D1A-BF25-A6686FDBD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Savings Account (HSA)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862C20E-945C-1297-7CB8-68514FFBA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2"/>
    </mc:Choice>
    <mc:Fallback xmlns="">
      <p:transition spd="slow" advTm="5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2D0B-D970-4A10-91AB-ACD3C2287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Savings Account (HSA)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F43F86-1342-4FC0-89B4-616653BD1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B7510-D382-42CC-B52D-B94769C0F0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Medical Mutual HSA provides a more efficient and affordable way to manage your healthcare benefits and your HSA </a:t>
            </a:r>
          </a:p>
          <a:p>
            <a:r>
              <a:rPr lang="en-US" dirty="0"/>
              <a:t>Medical Mutual Debit Card</a:t>
            </a:r>
          </a:p>
          <a:p>
            <a:pPr lvl="1"/>
            <a:r>
              <a:rPr lang="en-US" dirty="0"/>
              <a:t>Pay for qualified medical expenses, such as doctor’s visits and prescriptions</a:t>
            </a:r>
          </a:p>
          <a:p>
            <a:pPr lvl="1"/>
            <a:r>
              <a:rPr lang="en-US" dirty="0"/>
              <a:t>Wealthcare Management (HSA vendor)</a:t>
            </a:r>
          </a:p>
          <a:p>
            <a:r>
              <a:rPr lang="en-US" dirty="0"/>
              <a:t>Full Online Access 24/7</a:t>
            </a:r>
          </a:p>
          <a:p>
            <a:pPr lvl="1"/>
            <a:r>
              <a:rPr lang="en-US" dirty="0"/>
              <a:t>Track HSA and investment balances</a:t>
            </a:r>
          </a:p>
          <a:p>
            <a:pPr lvl="1"/>
            <a:r>
              <a:rPr lang="en-US" dirty="0"/>
              <a:t>Pay for qualified medical expenses</a:t>
            </a:r>
          </a:p>
          <a:p>
            <a:pPr lvl="1"/>
            <a:r>
              <a:rPr lang="en-US" dirty="0"/>
              <a:t>Invest in mutual fund options</a:t>
            </a:r>
          </a:p>
          <a:p>
            <a:pPr lvl="1"/>
            <a:r>
              <a:rPr lang="en-US" dirty="0"/>
              <a:t>Report and reissue a lost or stolen debit card</a:t>
            </a:r>
          </a:p>
          <a:p>
            <a:pPr lvl="1"/>
            <a:r>
              <a:rPr lang="en-US" dirty="0"/>
              <a:t>Access to all the health benefits resources on My Health Plan, such as My Care Compare and Find a Provider</a:t>
            </a:r>
          </a:p>
          <a:p>
            <a:r>
              <a:rPr lang="en-US" dirty="0"/>
              <a:t>AccountLink Mobile App</a:t>
            </a:r>
          </a:p>
          <a:p>
            <a:pPr lvl="1"/>
            <a:r>
              <a:rPr lang="en-US" dirty="0"/>
              <a:t>Manage your Medical Mutual HSA on the go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33F478A-0CD9-E616-CBD8-3F1E6BA96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85"/>
    </mc:Choice>
    <mc:Fallback xmlns="">
      <p:transition spd="slow" advTm="57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Eligible for a HSA?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1028700"/>
            <a:ext cx="8229600" cy="4599432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altLang="en-US" sz="2700" dirty="0"/>
              <a:t>Anyone who is:</a:t>
            </a:r>
            <a:r>
              <a:rPr lang="en-US" altLang="en-US" sz="2400" dirty="0"/>
              <a:t>	</a:t>
            </a:r>
          </a:p>
          <a:p>
            <a:pPr lvl="1">
              <a:spcAft>
                <a:spcPts val="300"/>
              </a:spcAft>
            </a:pPr>
            <a:r>
              <a:rPr lang="en-US" altLang="en-US" sz="2400" dirty="0"/>
              <a:t>Covered by a HDHP</a:t>
            </a:r>
          </a:p>
          <a:p>
            <a:pPr lvl="1">
              <a:spcAft>
                <a:spcPts val="300"/>
              </a:spcAft>
            </a:pPr>
            <a:r>
              <a:rPr lang="en-US" altLang="en-US" sz="2400" dirty="0"/>
              <a:t>Not enrolled in Medicare </a:t>
            </a:r>
          </a:p>
          <a:p>
            <a:pPr lvl="1">
              <a:spcAft>
                <a:spcPts val="300"/>
              </a:spcAft>
            </a:pPr>
            <a:r>
              <a:rPr lang="en-US" altLang="en-US" sz="2400" dirty="0"/>
              <a:t>Not covered under other health insurance</a:t>
            </a:r>
          </a:p>
          <a:p>
            <a:pPr lvl="1">
              <a:spcAft>
                <a:spcPts val="300"/>
              </a:spcAft>
            </a:pPr>
            <a:r>
              <a:rPr lang="en-US" altLang="en-US" sz="2400" dirty="0"/>
              <a:t>Not another person’s dependent</a:t>
            </a:r>
            <a:endParaRPr lang="en-US" sz="2400" dirty="0"/>
          </a:p>
          <a:p>
            <a:pPr>
              <a:spcAft>
                <a:spcPts val="300"/>
              </a:spcAft>
            </a:pPr>
            <a:r>
              <a:rPr lang="en-US" sz="2700" dirty="0"/>
              <a:t>2023 IRS Contribution Limit (includes ER contribution)</a:t>
            </a:r>
          </a:p>
          <a:p>
            <a:pPr lvl="1">
              <a:spcAft>
                <a:spcPts val="300"/>
              </a:spcAft>
            </a:pPr>
            <a:r>
              <a:rPr lang="en-US" sz="2400" dirty="0"/>
              <a:t>Single -- $3,850</a:t>
            </a:r>
          </a:p>
          <a:p>
            <a:pPr lvl="1">
              <a:spcAft>
                <a:spcPts val="300"/>
              </a:spcAft>
            </a:pPr>
            <a:r>
              <a:rPr lang="en-US" sz="2400" dirty="0"/>
              <a:t>Family -- $7,750</a:t>
            </a:r>
          </a:p>
          <a:p>
            <a:pPr lvl="1">
              <a:spcAft>
                <a:spcPts val="300"/>
              </a:spcAft>
            </a:pPr>
            <a:r>
              <a:rPr lang="en-US" sz="2400" dirty="0"/>
              <a:t>Over age 55 “catch up” -- $1,000</a:t>
            </a:r>
          </a:p>
          <a:p>
            <a:pPr lvl="1">
              <a:spcAft>
                <a:spcPts val="300"/>
              </a:spcAft>
            </a:pPr>
            <a:r>
              <a:rPr lang="en-US" sz="2400" b="1" dirty="0"/>
              <a:t>Fisher-Titus contributes $750 for Single, $1,500 all other coverage levels.  New HSA $1000/$1,750</a:t>
            </a:r>
          </a:p>
          <a:p>
            <a:pPr marL="256032" lvl="1" indent="0">
              <a:spcAft>
                <a:spcPts val="300"/>
              </a:spcAft>
              <a:buNone/>
            </a:pPr>
            <a:endParaRPr lang="en-US" sz="24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DEF3C3C-B5E4-07A7-7E37-9A1C76623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5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57"/>
    </mc:Choice>
    <mc:Fallback xmlns="">
      <p:transition spd="slow" advTm="88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8D5CE-0E1B-4EA6-B534-14EE570E3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to Cover Today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6A6102-FACC-4073-925D-B070451EFE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B7AE0-AC14-4AB5-B617-3B6C2F6790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6314" y="1202170"/>
            <a:ext cx="8401050" cy="513892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Important things to know about Medical Mutual </a:t>
            </a:r>
          </a:p>
          <a:p>
            <a:r>
              <a:rPr lang="en-US" dirty="0"/>
              <a:t>Network Review</a:t>
            </a:r>
          </a:p>
          <a:p>
            <a:r>
              <a:rPr lang="en-US" dirty="0"/>
              <a:t>Plan Review</a:t>
            </a:r>
          </a:p>
          <a:p>
            <a:pPr lvl="1"/>
            <a:r>
              <a:rPr lang="en-US" dirty="0"/>
              <a:t>Medical and Prescription Drug Benefits</a:t>
            </a:r>
          </a:p>
          <a:p>
            <a:pPr lvl="1"/>
            <a:r>
              <a:rPr lang="en-US" dirty="0"/>
              <a:t>Consumer Driven Health Products</a:t>
            </a:r>
          </a:p>
          <a:p>
            <a:pPr lvl="2"/>
            <a:r>
              <a:rPr lang="en-US" dirty="0"/>
              <a:t> HSA and FSAs </a:t>
            </a:r>
          </a:p>
          <a:p>
            <a:pPr lvl="2"/>
            <a:r>
              <a:rPr lang="en-US" dirty="0"/>
              <a:t>Vision- VSP Vision Savings Pass for Medical Mutual Members</a:t>
            </a:r>
          </a:p>
          <a:p>
            <a:r>
              <a:rPr lang="en-US" dirty="0"/>
              <a:t>Member Tools and Resources </a:t>
            </a:r>
          </a:p>
          <a:p>
            <a:r>
              <a:rPr lang="en-US" dirty="0"/>
              <a:t>Reminders 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8E4D0EC4-DE74-016D-D800-EBB334D02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2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65"/>
    </mc:Choice>
    <mc:Fallback xmlns="">
      <p:transition spd="slow" advTm="25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6BB79-47F0-4E4E-99B4-66BF140B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HSA Educational Video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E172E-1A6A-4656-8898-B424DA3806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78BC0-91AD-4FD9-89FF-07B043E9E5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Watch a three-minute video that shows how employees can access their Medical Mutual HSA online and perform various functions, such as:</a:t>
            </a:r>
          </a:p>
          <a:p>
            <a:pPr lvl="1"/>
            <a:r>
              <a:rPr lang="en-US" dirty="0"/>
              <a:t>Checking balances</a:t>
            </a:r>
          </a:p>
          <a:p>
            <a:pPr lvl="1"/>
            <a:r>
              <a:rPr lang="en-US" dirty="0"/>
              <a:t>Making an HSA deposit</a:t>
            </a:r>
          </a:p>
          <a:p>
            <a:pPr lvl="1"/>
            <a:r>
              <a:rPr lang="en-US" dirty="0"/>
              <a:t>Filing a claim</a:t>
            </a:r>
          </a:p>
          <a:p>
            <a:pPr lvl="1"/>
            <a:r>
              <a:rPr lang="en-US" dirty="0"/>
              <a:t>Calculating tax savings 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The video is available on YouTube at the following link:</a:t>
            </a:r>
          </a:p>
          <a:p>
            <a:pPr marL="0" indent="0" algn="ctr">
              <a:buNone/>
            </a:pPr>
            <a:r>
              <a:rPr lang="en-US" dirty="0">
                <a:hlinkClick r:id="rId5"/>
              </a:rPr>
              <a:t>https://youtu.be/TNk-NCUXXQ4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75580C5-975C-5397-D9DC-B12E9CFC6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2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9"/>
    </mc:Choice>
    <mc:Fallback xmlns="">
      <p:transition spd="slow" advTm="23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Spending Accounts (FSA)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B76A33-23F9-ED17-171D-48EF2773D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9"/>
    </mc:Choice>
    <mc:Fallback xmlns="">
      <p:transition spd="slow" advTm="5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2D0B-D970-4A10-91AB-ACD3C2287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Spending Account (FSA)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F43F86-1342-4FC0-89B4-616653BD1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B7510-D382-42CC-B52D-B94769C0F0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 Medical Mutual FSA allows you to pay for eligible medical expenses on a pre-tax basis</a:t>
            </a:r>
          </a:p>
          <a:p>
            <a:r>
              <a:rPr lang="en-US" dirty="0"/>
              <a:t>You pay for the qualified expenses with your Medical Mutual Debit Card or out of pocket, and submit a claim for reimbursement</a:t>
            </a:r>
          </a:p>
          <a:p>
            <a:r>
              <a:rPr lang="en-US" dirty="0"/>
              <a:t>Full Online Access 24/7</a:t>
            </a:r>
          </a:p>
          <a:p>
            <a:pPr lvl="1"/>
            <a:r>
              <a:rPr lang="en-US" dirty="0"/>
              <a:t>Track FSA balances</a:t>
            </a:r>
          </a:p>
          <a:p>
            <a:pPr lvl="1"/>
            <a:r>
              <a:rPr lang="en-US" dirty="0"/>
              <a:t>View claims</a:t>
            </a:r>
          </a:p>
          <a:p>
            <a:pPr lvl="1"/>
            <a:r>
              <a:rPr lang="en-US" dirty="0"/>
              <a:t>Report and reissue a lost or stolen debit card</a:t>
            </a:r>
          </a:p>
          <a:p>
            <a:pPr lvl="1"/>
            <a:r>
              <a:rPr lang="en-US" dirty="0"/>
              <a:t>Integrated with My Health Plan, our secure member website</a:t>
            </a:r>
          </a:p>
          <a:p>
            <a:r>
              <a:rPr lang="en-US" dirty="0"/>
              <a:t>AccountLink Mobile App</a:t>
            </a:r>
          </a:p>
          <a:p>
            <a:pPr lvl="1"/>
            <a:r>
              <a:rPr lang="en-US" dirty="0"/>
              <a:t>Manage your Medical Mutual FSA on the go</a:t>
            </a:r>
          </a:p>
          <a:p>
            <a:pPr lvl="1"/>
            <a:r>
              <a:rPr lang="en-US" dirty="0"/>
              <a:t>View your account balance and profile information</a:t>
            </a:r>
          </a:p>
          <a:p>
            <a:pPr lvl="1"/>
            <a:r>
              <a:rPr lang="en-US" dirty="0"/>
              <a:t>Submit a claim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821AE21-4A0D-674A-B397-098DC13F4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66"/>
    </mc:Choice>
    <mc:Fallback xmlns="">
      <p:transition spd="slow" advTm="38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Spending Account (FSA)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>
                <a:solidFill>
                  <a:srgbClr val="5F5F5F"/>
                </a:solidFill>
              </a:rPr>
              <a:pPr/>
              <a:t>23</a:t>
            </a:fld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85750" y="1344168"/>
            <a:ext cx="8401050" cy="5285232"/>
          </a:xfrm>
        </p:spPr>
        <p:txBody>
          <a:bodyPr/>
          <a:lstStyle/>
          <a:p>
            <a:r>
              <a:rPr lang="en-US" dirty="0"/>
              <a:t>Contribution Limit for 2023: </a:t>
            </a:r>
          </a:p>
          <a:p>
            <a:pPr lvl="1"/>
            <a:r>
              <a:rPr lang="en-US" dirty="0"/>
              <a:t>Medical or Limited Purpose: $3,050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dirty="0"/>
              <a:t>Dependent Care: $5,000</a:t>
            </a:r>
          </a:p>
          <a:p>
            <a:r>
              <a:rPr lang="en-US" dirty="0"/>
              <a:t>Contributions are deducted evenly throughout calendar year pay period</a:t>
            </a:r>
          </a:p>
          <a:p>
            <a:r>
              <a:rPr lang="en-US" dirty="0"/>
              <a:t>Changes are only allowed due to a qualified event (marriage, birth of child etc.)</a:t>
            </a:r>
          </a:p>
          <a:p>
            <a:r>
              <a:rPr lang="en-US" dirty="0"/>
              <a:t>Medical FSA funds are available at the beginning of the plan year</a:t>
            </a:r>
          </a:p>
          <a:p>
            <a:r>
              <a:rPr lang="en-US" dirty="0"/>
              <a:t>Dependent Care is available as funds are withdrawn</a:t>
            </a:r>
          </a:p>
          <a:p>
            <a:r>
              <a:rPr lang="en-US" dirty="0"/>
              <a:t>Roll-over amount for 2023 $610</a:t>
            </a:r>
          </a:p>
          <a:p>
            <a:pPr lvl="1"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FBBBBE6-8B51-100C-0995-2E3295CFE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86"/>
    </mc:Choice>
    <mc:Fallback xmlns="">
      <p:transition spd="slow" advTm="38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Flexible Spending Account (FSA)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>
                <a:solidFill>
                  <a:srgbClr val="5F5F5F"/>
                </a:solidFill>
              </a:rPr>
              <a:pPr/>
              <a:t>24</a:t>
            </a:fld>
            <a:endParaRPr lang="en-US" dirty="0">
              <a:solidFill>
                <a:srgbClr val="5F5F5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Flexible Spending/Dependent Care Filing Limits</a:t>
            </a:r>
          </a:p>
          <a:p>
            <a:pPr lvl="1">
              <a:defRPr/>
            </a:pPr>
            <a:r>
              <a:rPr lang="en-US" dirty="0"/>
              <a:t>Incurred Services: 1/1/22 – 12/31/22</a:t>
            </a:r>
          </a:p>
          <a:p>
            <a:pPr lvl="1">
              <a:defRPr/>
            </a:pPr>
            <a:r>
              <a:rPr lang="en-US" dirty="0"/>
              <a:t>Submit a Claim by: 3/31/23 for calendar year ending 12/31/22</a:t>
            </a:r>
            <a:endParaRPr lang="en-US" b="1" dirty="0">
              <a:highlight>
                <a:srgbClr val="FFFF00"/>
              </a:highlight>
            </a:endParaRPr>
          </a:p>
          <a:p>
            <a:pPr>
              <a:defRPr/>
            </a:pPr>
            <a:r>
              <a:rPr lang="en-US" dirty="0"/>
              <a:t>Access your account online:</a:t>
            </a:r>
          </a:p>
          <a:p>
            <a:pPr lvl="1">
              <a:defRPr/>
            </a:pPr>
            <a:r>
              <a:rPr lang="en-US" dirty="0"/>
              <a:t>For access you  will need to be registered through My Health Plan </a:t>
            </a:r>
          </a:p>
          <a:p>
            <a:pPr lvl="2">
              <a:defRPr/>
            </a:pPr>
            <a:r>
              <a:rPr lang="en-US" dirty="0"/>
              <a:t>Claims &amp; Balances</a:t>
            </a:r>
          </a:p>
          <a:p>
            <a:pPr lvl="2">
              <a:defRPr/>
            </a:pPr>
            <a:r>
              <a:rPr lang="en-US" dirty="0"/>
              <a:t>My Spending Accounts</a:t>
            </a:r>
          </a:p>
          <a:p>
            <a:pPr>
              <a:defRPr/>
            </a:pPr>
            <a:r>
              <a:rPr lang="en-US" dirty="0"/>
              <a:t>Customer Service Contact:</a:t>
            </a:r>
          </a:p>
          <a:p>
            <a:pPr lvl="1">
              <a:defRPr/>
            </a:pPr>
            <a:r>
              <a:rPr lang="en-US" dirty="0"/>
              <a:t>By phone:  800-525-9252</a:t>
            </a:r>
          </a:p>
          <a:p>
            <a:pPr lvl="1">
              <a:defRPr/>
            </a:pPr>
            <a:r>
              <a:rPr lang="en-US" dirty="0"/>
              <a:t>By email: </a:t>
            </a:r>
            <a:r>
              <a:rPr lang="en-US" dirty="0">
                <a:hlinkClick r:id="rId4"/>
              </a:rPr>
              <a:t>myspendingaccount@medmutual.com</a:t>
            </a:r>
            <a:r>
              <a:rPr lang="en-US" dirty="0"/>
              <a:t> </a:t>
            </a:r>
          </a:p>
          <a:p>
            <a:pPr lvl="1">
              <a:defRPr/>
            </a:pPr>
            <a:endParaRPr lang="en-US" dirty="0"/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5C0C165-DB2A-3A0C-32DF-04846E05C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4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12"/>
    </mc:Choice>
    <mc:Fallback xmlns="">
      <p:transition spd="slow" advTm="35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BBB0-1577-44AE-A1D8-46F914848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Mutual Tools and Resources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33C98F-059A-2F6B-8AE7-1A9E74742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3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"/>
    </mc:Choice>
    <mc:Fallback xmlns="">
      <p:transition spd="slow" advTm="5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C894093-A4A3-4984-8B65-AC479410E9E5}"/>
              </a:ext>
            </a:extLst>
          </p:cNvPr>
          <p:cNvGrpSpPr/>
          <p:nvPr/>
        </p:nvGrpSpPr>
        <p:grpSpPr>
          <a:xfrm>
            <a:off x="1429719" y="1518078"/>
            <a:ext cx="6562757" cy="4070755"/>
            <a:chOff x="1429719" y="1518078"/>
            <a:chExt cx="6562757" cy="40707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AD16C1-DD67-4C5C-8A4D-BDC624E2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9719" y="1518078"/>
              <a:ext cx="6562757" cy="4070755"/>
            </a:xfrm>
            <a:prstGeom prst="rect">
              <a:avLst/>
            </a:prstGeom>
          </p:spPr>
        </p:pic>
        <p:pic>
          <p:nvPicPr>
            <p:cNvPr id="14" name="Picture 1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4953CCA2-769F-4C59-90E1-DB3BAA288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9" t="1" r="12013" b="56747"/>
            <a:stretch/>
          </p:blipFill>
          <p:spPr>
            <a:xfrm>
              <a:off x="2517020" y="2009008"/>
              <a:ext cx="4302791" cy="2539482"/>
            </a:xfrm>
            <a:prstGeom prst="rect">
              <a:avLst/>
            </a:prstGeom>
            <a:effectLst>
              <a:innerShdw blurRad="88900">
                <a:prstClr val="black">
                  <a:alpha val="70000"/>
                </a:prstClr>
              </a:innerShdw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8071"/>
            <a:ext cx="8229600" cy="558565"/>
          </a:xfrm>
        </p:spPr>
        <p:txBody>
          <a:bodyPr>
            <a:noAutofit/>
          </a:bodyPr>
          <a:lstStyle/>
          <a:p>
            <a:r>
              <a:rPr lang="en-US" dirty="0"/>
              <a:t>My Health Plan Member Portal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9003" y="6398471"/>
            <a:ext cx="2133600" cy="365125"/>
          </a:xfrm>
        </p:spPr>
        <p:txBody>
          <a:bodyPr/>
          <a:lstStyle/>
          <a:p>
            <a:fld id="{48DEF20A-ABC1-C044-A750-F7368F954EE4}" type="slidenum">
              <a:rPr lang="en-US" smtClean="0">
                <a:solidFill>
                  <a:srgbClr val="4C4C4C"/>
                </a:solidFill>
                <a:cs typeface="Arial"/>
              </a:rPr>
              <a:pPr/>
              <a:t>26</a:t>
            </a:fld>
            <a:endParaRPr lang="en-US" dirty="0">
              <a:solidFill>
                <a:srgbClr val="4C4C4C"/>
              </a:solidFill>
              <a:cs typeface="Arial"/>
            </a:endParaRPr>
          </a:p>
        </p:txBody>
      </p:sp>
      <p:sp>
        <p:nvSpPr>
          <p:cNvPr id="5" name="Rounded Rectangle 4">
            <a:hlinkClick r:id="rId7"/>
          </p:cNvPr>
          <p:cNvSpPr/>
          <p:nvPr/>
        </p:nvSpPr>
        <p:spPr>
          <a:xfrm>
            <a:off x="7486650" y="800100"/>
            <a:ext cx="1314450" cy="3429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Launch Demo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98DC55-1DFA-4DB9-9349-5D4779CDF324}"/>
              </a:ext>
            </a:extLst>
          </p:cNvPr>
          <p:cNvSpPr txBox="1">
            <a:spLocks/>
          </p:cNvSpPr>
          <p:nvPr/>
        </p:nvSpPr>
        <p:spPr>
          <a:xfrm>
            <a:off x="399248" y="2443661"/>
            <a:ext cx="1876713" cy="9853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28600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84632" indent="-228600" algn="l" defTabSz="2286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713232" indent="-228600" algn="l" defTabSz="228600" rtl="0" eaLnBrk="1" latinLnBrk="0" hangingPunct="1">
              <a:lnSpc>
                <a:spcPct val="100000"/>
              </a:lnSpc>
              <a:spcBef>
                <a:spcPts val="675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969264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197864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lvl="1" indent="0">
              <a:buSzPct val="100000"/>
              <a:buNone/>
            </a:pPr>
            <a:r>
              <a:rPr lang="en-US" sz="1200" b="1" dirty="0"/>
              <a:t>Track Expenses</a:t>
            </a:r>
          </a:p>
          <a:p>
            <a:pPr marL="256032" lvl="1" indent="0">
              <a:buSzPct val="100000"/>
              <a:buNone/>
            </a:pPr>
            <a:r>
              <a:rPr lang="en-US" sz="1200" dirty="0"/>
              <a:t>Out-of-pocket costs, including deductibles and coinsurance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6FB6498-3363-48E4-B49F-B07AFF29F8B3}"/>
              </a:ext>
            </a:extLst>
          </p:cNvPr>
          <p:cNvCxnSpPr>
            <a:cxnSpLocks/>
          </p:cNvCxnSpPr>
          <p:nvPr/>
        </p:nvCxnSpPr>
        <p:spPr>
          <a:xfrm>
            <a:off x="2188871" y="3074255"/>
            <a:ext cx="1007533" cy="0"/>
          </a:xfrm>
          <a:prstGeom prst="straightConnector1">
            <a:avLst/>
          </a:prstGeom>
          <a:ln w="19050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703512-C2E2-45EB-92BF-F50DE40266FF}"/>
              </a:ext>
            </a:extLst>
          </p:cNvPr>
          <p:cNvSpPr txBox="1">
            <a:spLocks/>
          </p:cNvSpPr>
          <p:nvPr/>
        </p:nvSpPr>
        <p:spPr>
          <a:xfrm>
            <a:off x="7128470" y="2353732"/>
            <a:ext cx="1829904" cy="107526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28600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84632" indent="-228600" algn="l" defTabSz="2286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713232" indent="-228600" algn="l" defTabSz="228600" rtl="0" eaLnBrk="1" latinLnBrk="0" hangingPunct="1">
              <a:lnSpc>
                <a:spcPct val="100000"/>
              </a:lnSpc>
              <a:spcBef>
                <a:spcPts val="675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969264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197864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lvl="1" indent="0">
              <a:buSzPct val="100000"/>
              <a:buNone/>
            </a:pPr>
            <a:r>
              <a:rPr lang="en-US" sz="1200" b="1" dirty="0"/>
              <a:t>Message Center</a:t>
            </a:r>
          </a:p>
          <a:p>
            <a:pPr marL="256032" lvl="1" indent="0">
              <a:buSzPct val="100000"/>
              <a:buNone/>
            </a:pPr>
            <a:r>
              <a:rPr lang="en-US" sz="1200" dirty="0"/>
              <a:t>Custom alerts and messages just for you</a:t>
            </a:r>
            <a:endParaRPr lang="en-US" sz="2400" dirty="0">
              <a:solidFill>
                <a:srgbClr val="4C4C4C"/>
              </a:solidFill>
              <a:latin typeface="Arial"/>
              <a:cs typeface="Arial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9E9F59-C54B-4535-8E7A-E20497AE259D}"/>
              </a:ext>
            </a:extLst>
          </p:cNvPr>
          <p:cNvCxnSpPr>
            <a:cxnSpLocks/>
          </p:cNvCxnSpPr>
          <p:nvPr/>
        </p:nvCxnSpPr>
        <p:spPr>
          <a:xfrm flipH="1">
            <a:off x="6172200" y="2595034"/>
            <a:ext cx="1007533" cy="0"/>
          </a:xfrm>
          <a:prstGeom prst="straightConnector1">
            <a:avLst/>
          </a:prstGeom>
          <a:ln w="19050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D06F40A-F97E-403E-B739-153BC7AECA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4001" y="3753558"/>
            <a:ext cx="1133954" cy="16460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18AB7B5-F89C-424C-B260-A8A4D8BFEF67}"/>
              </a:ext>
            </a:extLst>
          </p:cNvPr>
          <p:cNvSpPr txBox="1">
            <a:spLocks/>
          </p:cNvSpPr>
          <p:nvPr/>
        </p:nvSpPr>
        <p:spPr>
          <a:xfrm>
            <a:off x="4633747" y="5312331"/>
            <a:ext cx="1963754" cy="10356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28600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84632" indent="-228600" algn="l" defTabSz="2286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713232" indent="-228600" algn="l" defTabSz="228600" rtl="0" eaLnBrk="1" latinLnBrk="0" hangingPunct="1">
              <a:lnSpc>
                <a:spcPct val="100000"/>
              </a:lnSpc>
              <a:spcBef>
                <a:spcPts val="675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969264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197864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lvl="1" indent="0">
              <a:buSzPct val="100000"/>
              <a:buNone/>
            </a:pPr>
            <a:r>
              <a:rPr lang="en-US" sz="1200" b="1" dirty="0"/>
              <a:t>My Care Compare</a:t>
            </a:r>
          </a:p>
          <a:p>
            <a:pPr marL="256032" lvl="1" indent="0">
              <a:buSzPct val="100000"/>
              <a:buNone/>
            </a:pPr>
            <a:r>
              <a:rPr lang="en-US" sz="1200" dirty="0"/>
              <a:t>Compare provider costs and quality ratings</a:t>
            </a:r>
            <a:endParaRPr lang="en-US" sz="2400" dirty="0">
              <a:solidFill>
                <a:srgbClr val="4C4C4C"/>
              </a:solidFill>
              <a:latin typeface="Arial"/>
              <a:cs typeface="Arial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F8A5D01-6225-4ECB-BB5F-F30CAB567427}"/>
              </a:ext>
            </a:extLst>
          </p:cNvPr>
          <p:cNvSpPr txBox="1">
            <a:spLocks/>
          </p:cNvSpPr>
          <p:nvPr/>
        </p:nvSpPr>
        <p:spPr>
          <a:xfrm>
            <a:off x="338834" y="3769831"/>
            <a:ext cx="1876713" cy="98533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28600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84632" indent="-228600" algn="l" defTabSz="2286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713232" indent="-228600" algn="l" defTabSz="228600" rtl="0" eaLnBrk="1" latinLnBrk="0" hangingPunct="1">
              <a:lnSpc>
                <a:spcPct val="100000"/>
              </a:lnSpc>
              <a:spcBef>
                <a:spcPts val="675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969264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197864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lvl="1" indent="0">
              <a:buSzPct val="100000"/>
              <a:buNone/>
            </a:pPr>
            <a:r>
              <a:rPr lang="en-US" sz="1200" b="1" dirty="0"/>
              <a:t>Provider Search</a:t>
            </a:r>
          </a:p>
          <a:p>
            <a:pPr marL="256032" lvl="1" indent="0">
              <a:buSzPct val="100000"/>
              <a:buNone/>
            </a:pPr>
            <a:r>
              <a:rPr lang="en-US" sz="1200" dirty="0"/>
              <a:t>Find providers based on a variety of search criteria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8E4569-BEBC-4A5A-A5EF-F00F2A4FF427}"/>
              </a:ext>
            </a:extLst>
          </p:cNvPr>
          <p:cNvCxnSpPr>
            <a:cxnSpLocks/>
          </p:cNvCxnSpPr>
          <p:nvPr/>
        </p:nvCxnSpPr>
        <p:spPr>
          <a:xfrm>
            <a:off x="2215547" y="3962400"/>
            <a:ext cx="1007533" cy="0"/>
          </a:xfrm>
          <a:prstGeom prst="straightConnector1">
            <a:avLst/>
          </a:prstGeom>
          <a:ln w="19050">
            <a:solidFill>
              <a:schemeClr val="accent2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F0D54B0-B8CB-41B0-A20A-D6502CF7836A}"/>
              </a:ext>
            </a:extLst>
          </p:cNvPr>
          <p:cNvSpPr txBox="1">
            <a:spLocks/>
          </p:cNvSpPr>
          <p:nvPr/>
        </p:nvSpPr>
        <p:spPr>
          <a:xfrm>
            <a:off x="7128470" y="3512883"/>
            <a:ext cx="1963754" cy="103560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228600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84632" indent="-228600" algn="l" defTabSz="2286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713232" indent="-228600" algn="l" defTabSz="228600" rtl="0" eaLnBrk="1" latinLnBrk="0" hangingPunct="1">
              <a:lnSpc>
                <a:spcPct val="100000"/>
              </a:lnSpc>
              <a:spcBef>
                <a:spcPts val="675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969264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197864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6032" lvl="1" indent="0">
              <a:buSzPct val="100000"/>
              <a:buNone/>
            </a:pPr>
            <a:r>
              <a:rPr lang="en-US" sz="1200" b="1" dirty="0"/>
              <a:t>Track Claims</a:t>
            </a:r>
          </a:p>
          <a:p>
            <a:pPr marL="256032" lvl="1" indent="0">
              <a:buSzPct val="100000"/>
              <a:buNone/>
            </a:pPr>
            <a:r>
              <a:rPr lang="en-US" sz="1200" dirty="0">
                <a:solidFill>
                  <a:srgbClr val="4C4C4C"/>
                </a:solidFill>
                <a:latin typeface="Arial"/>
                <a:cs typeface="Arial"/>
              </a:rPr>
              <a:t>See current and past claims and status</a:t>
            </a:r>
            <a:endParaRPr lang="en-US" sz="2400" dirty="0">
              <a:solidFill>
                <a:srgbClr val="4C4C4C"/>
              </a:solidFill>
              <a:latin typeface="Arial"/>
              <a:cs typeface="Arial"/>
            </a:endParaRP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D6A329F0-1345-4365-84F9-B93B021A8C1C}"/>
              </a:ext>
            </a:extLst>
          </p:cNvPr>
          <p:cNvCxnSpPr>
            <a:cxnSpLocks/>
            <a:stCxn id="13" idx="1"/>
          </p:cNvCxnSpPr>
          <p:nvPr/>
        </p:nvCxnSpPr>
        <p:spPr>
          <a:xfrm rot="10800000">
            <a:off x="4495801" y="4419601"/>
            <a:ext cx="137946" cy="1410535"/>
          </a:xfrm>
          <a:prstGeom prst="bentConnector2">
            <a:avLst/>
          </a:prstGeom>
          <a:ln w="19050">
            <a:solidFill>
              <a:schemeClr val="accent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E87A0D1-7C48-4405-9D90-5E885C675C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540" y="1053736"/>
            <a:ext cx="8632684" cy="646232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0FC2926F-59D0-0ED4-73B4-E3CDEA53A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6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0"/>
    </mc:Choice>
    <mc:Fallback xmlns="">
      <p:transition spd="slow" advTm="24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6DE7F9-3298-43BB-A4CA-E5A517E98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95400"/>
            <a:ext cx="2195691" cy="4276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181"/>
            <a:ext cx="8229600" cy="507831"/>
          </a:xfrm>
        </p:spPr>
        <p:txBody>
          <a:bodyPr/>
          <a:lstStyle/>
          <a:p>
            <a:r>
              <a:rPr lang="en-US" dirty="0"/>
              <a:t>MedMutual Mobile Application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199" y="1344168"/>
            <a:ext cx="4686301" cy="4885182"/>
          </a:xfrm>
        </p:spPr>
        <p:txBody>
          <a:bodyPr/>
          <a:lstStyle/>
          <a:p>
            <a:pPr marL="0" indent="0">
              <a:spcAft>
                <a:spcPts val="600"/>
              </a:spcAft>
              <a:buClr>
                <a:sysClr val="window" lastClr="FFFFFF"/>
              </a:buClr>
              <a:buSzPct val="25000"/>
              <a:buNone/>
              <a:tabLst>
                <a:tab pos="454025" algn="l"/>
                <a:tab pos="682625" algn="l"/>
                <a:tab pos="917575" algn="l"/>
              </a:tabLst>
              <a:defRPr/>
            </a:pPr>
            <a:r>
              <a:rPr lang="en-US" sz="2000" b="1" dirty="0"/>
              <a:t>Features</a:t>
            </a:r>
          </a:p>
          <a:p>
            <a:pPr marL="342900" lvl="1" indent="-225425">
              <a:spcBef>
                <a:spcPts val="0"/>
              </a:spcBef>
              <a:buSzPct val="100000"/>
              <a:buFont typeface="Wingdings" charset="2"/>
              <a:buChar char="§"/>
              <a:defRPr/>
            </a:pPr>
            <a:r>
              <a:rPr lang="en-US" dirty="0">
                <a:cs typeface="Arial Narrow"/>
              </a:rPr>
              <a:t>Swipe to view the back of the card</a:t>
            </a:r>
          </a:p>
          <a:p>
            <a:pPr marL="342900" lvl="1" indent="-225425">
              <a:spcBef>
                <a:spcPts val="0"/>
              </a:spcBef>
              <a:buSzPct val="100000"/>
              <a:buFont typeface="Wingdings" charset="2"/>
              <a:buChar char="§"/>
              <a:defRPr/>
            </a:pPr>
            <a:r>
              <a:rPr lang="en-US" dirty="0">
                <a:cs typeface="Arial Narrow"/>
              </a:rPr>
              <a:t>Email ID Card</a:t>
            </a:r>
          </a:p>
          <a:p>
            <a:pPr marL="342900" lvl="1" indent="-225425">
              <a:spcBef>
                <a:spcPts val="0"/>
              </a:spcBef>
              <a:buSzPct val="100000"/>
              <a:buFont typeface="Wingdings" charset="2"/>
              <a:buChar char="§"/>
              <a:defRPr/>
            </a:pPr>
            <a:r>
              <a:rPr lang="en-US" dirty="0">
                <a:cs typeface="Arial Narrow"/>
              </a:rPr>
              <a:t>Fax ID Card</a:t>
            </a:r>
          </a:p>
          <a:p>
            <a:pPr marL="342900" lvl="1" indent="-225425">
              <a:spcBef>
                <a:spcPts val="0"/>
              </a:spcBef>
              <a:buSzPct val="100000"/>
              <a:buFont typeface="Wingdings" charset="2"/>
              <a:buChar char="§"/>
              <a:defRPr/>
            </a:pPr>
            <a:r>
              <a:rPr lang="en-US" dirty="0">
                <a:cs typeface="Arial Narrow"/>
              </a:rPr>
              <a:t>Contact Us shows phone numbers based on what’s on the ID Card</a:t>
            </a:r>
          </a:p>
          <a:p>
            <a:pPr marL="342900" lvl="1" indent="-225425">
              <a:spcBef>
                <a:spcPts val="0"/>
              </a:spcBef>
              <a:buSzPct val="100000"/>
              <a:buFont typeface="Wingdings" charset="2"/>
              <a:buChar char="§"/>
              <a:defRPr/>
            </a:pPr>
            <a:endParaRPr lang="en-US" dirty="0">
              <a:cs typeface="Arial Narrow"/>
            </a:endParaRPr>
          </a:p>
          <a:p>
            <a:pPr marL="117475" lvl="1" indent="0">
              <a:spcAft>
                <a:spcPts val="600"/>
              </a:spcAft>
              <a:buClr>
                <a:srgbClr val="69A833"/>
              </a:buClr>
              <a:buSzPct val="100000"/>
              <a:buFont typeface="Arial"/>
              <a:buNone/>
              <a:defRPr/>
            </a:pPr>
            <a:r>
              <a:rPr lang="en-US" sz="2000" b="1" dirty="0">
                <a:cs typeface="Arial Narrow"/>
              </a:rPr>
              <a:t>Provider Search</a:t>
            </a:r>
          </a:p>
          <a:p>
            <a:pPr marL="342900" lvl="1" indent="-225425">
              <a:spcBef>
                <a:spcPts val="0"/>
              </a:spcBef>
              <a:buSzPct val="100000"/>
              <a:buFont typeface="Wingdings" charset="2"/>
              <a:buChar char="§"/>
              <a:defRPr/>
            </a:pPr>
            <a:r>
              <a:rPr lang="en-US" dirty="0">
                <a:cs typeface="Arial Narrow"/>
              </a:rPr>
              <a:t>Search by address</a:t>
            </a:r>
          </a:p>
          <a:p>
            <a:pPr marL="342900" lvl="1" indent="-225425">
              <a:spcBef>
                <a:spcPts val="0"/>
              </a:spcBef>
              <a:buSzPct val="100000"/>
              <a:buFont typeface="Wingdings" charset="2"/>
              <a:buChar char="§"/>
              <a:defRPr/>
            </a:pPr>
            <a:r>
              <a:rPr lang="en-US" dirty="0">
                <a:cs typeface="Arial Narrow"/>
              </a:rPr>
              <a:t>Mirrors My Health Plan provider search</a:t>
            </a:r>
          </a:p>
          <a:p>
            <a:pPr marL="342900" lvl="1" indent="-225425">
              <a:spcBef>
                <a:spcPts val="0"/>
              </a:spcBef>
              <a:buSzPct val="100000"/>
              <a:buFont typeface="Wingdings" charset="2"/>
              <a:buChar char="§"/>
              <a:defRPr/>
            </a:pPr>
            <a:r>
              <a:rPr lang="en-US" dirty="0">
                <a:cs typeface="Arial Narrow"/>
              </a:rPr>
              <a:t>Many search filters available (gender, language spoken, etc.)</a:t>
            </a:r>
          </a:p>
          <a:p>
            <a:pPr marL="342900" lvl="1" indent="-225425">
              <a:spcBef>
                <a:spcPts val="0"/>
              </a:spcBef>
              <a:buSzPct val="100000"/>
              <a:buFont typeface="Wingdings" charset="2"/>
              <a:buChar char="§"/>
              <a:defRPr/>
            </a:pPr>
            <a:r>
              <a:rPr lang="en-US" dirty="0">
                <a:cs typeface="Arial Narrow"/>
              </a:rPr>
              <a:t>One click to call</a:t>
            </a:r>
          </a:p>
          <a:p>
            <a:pPr marL="342900" lvl="1" indent="-225425">
              <a:spcBef>
                <a:spcPts val="0"/>
              </a:spcBef>
              <a:buSzPct val="100000"/>
              <a:buFont typeface="Wingdings" charset="2"/>
              <a:buChar char="§"/>
              <a:defRPr/>
            </a:pPr>
            <a:r>
              <a:rPr lang="en-US" dirty="0">
                <a:cs typeface="Arial Narrow"/>
              </a:rPr>
              <a:t>Add to phone contacts</a:t>
            </a:r>
          </a:p>
          <a:p>
            <a:pPr marL="0" indent="0">
              <a:buNone/>
            </a:pPr>
            <a:endParaRPr lang="en-US" dirty="0"/>
          </a:p>
          <a:p>
            <a:pPr marL="342900" lvl="1" indent="-225425">
              <a:spcBef>
                <a:spcPts val="0"/>
              </a:spcBef>
              <a:buSzPct val="100000"/>
              <a:buFont typeface="Wingdings" charset="2"/>
              <a:buChar char="§"/>
              <a:defRPr/>
            </a:pPr>
            <a:endParaRPr lang="en-US" dirty="0">
              <a:cs typeface="Arial Narrow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AFCA04-6588-414C-B2B0-476DE2A41E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206"/>
          <a:stretch/>
        </p:blipFill>
        <p:spPr>
          <a:xfrm>
            <a:off x="5948541" y="5631999"/>
            <a:ext cx="2114550" cy="61640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DDA3C23-C8E6-C917-C9E7-E24B961E7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4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48"/>
    </mc:Choice>
    <mc:Fallback xmlns="">
      <p:transition spd="slow" advTm="5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Condition Management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8" name="Table Placeholder 7">
            <a:extLst>
              <a:ext uri="{FF2B5EF4-FFF2-40B4-BE49-F238E27FC236}">
                <a16:creationId xmlns:a16="http://schemas.microsoft.com/office/drawing/2014/main" id="{04C6A2FA-06D8-4949-8A51-9323770698DF}"/>
              </a:ext>
            </a:extLst>
          </p:cNvPr>
          <p:cNvGraphicFramePr>
            <a:graphicFrameLocks noGrp="1"/>
          </p:cNvGraphicFramePr>
          <p:nvPr>
            <p:ph type="tbl" sz="quarter" idx="11"/>
            <p:extLst>
              <p:ext uri="{D42A27DB-BD31-4B8C-83A1-F6EECF244321}">
                <p14:modId xmlns:p14="http://schemas.microsoft.com/office/powerpoint/2010/main" val="424631615"/>
              </p:ext>
            </p:extLst>
          </p:nvPr>
        </p:nvGraphicFramePr>
        <p:xfrm>
          <a:off x="444500" y="2064655"/>
          <a:ext cx="8408670" cy="416752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28850">
                  <a:extLst>
                    <a:ext uri="{9D8B030D-6E8A-4147-A177-3AD203B41FA5}">
                      <a16:colId xmlns:a16="http://schemas.microsoft.com/office/drawing/2014/main" val="3226021867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969312664"/>
                    </a:ext>
                  </a:extLst>
                </a:gridCol>
                <a:gridCol w="3322320">
                  <a:extLst>
                    <a:ext uri="{9D8B030D-6E8A-4147-A177-3AD203B41FA5}">
                      <a16:colId xmlns:a16="http://schemas.microsoft.com/office/drawing/2014/main" val="1763928236"/>
                    </a:ext>
                  </a:extLst>
                </a:gridCol>
              </a:tblGrid>
              <a:tr h="359158">
                <a:tc>
                  <a:txBody>
                    <a:bodyPr/>
                    <a:lstStyle/>
                    <a:p>
                      <a:r>
                        <a:rPr lang="en-US" dirty="0"/>
                        <a:t>Condition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Support Resource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Supplies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012604"/>
                  </a:ext>
                </a:extLst>
              </a:tr>
              <a:tr h="897894">
                <a:tc>
                  <a:txBody>
                    <a:bodyPr/>
                    <a:lstStyle/>
                    <a:p>
                      <a:r>
                        <a:rPr lang="en-US" dirty="0"/>
                        <a:t>Diabetes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Free essential supplies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Professional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Tablet and glucometer to monitor, report symptoms and track blood sugar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956817"/>
                  </a:ext>
                </a:extLst>
              </a:tr>
              <a:tr h="359158">
                <a:tc>
                  <a:txBody>
                    <a:bodyPr/>
                    <a:lstStyle/>
                    <a:p>
                      <a:r>
                        <a:rPr lang="en-US" dirty="0"/>
                        <a:t>Asthma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Professional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345445"/>
                  </a:ext>
                </a:extLst>
              </a:tr>
              <a:tr h="692801">
                <a:tc>
                  <a:txBody>
                    <a:bodyPr/>
                    <a:lstStyle/>
                    <a:p>
                      <a:r>
                        <a:rPr lang="en-US" dirty="0"/>
                        <a:t>Chronic Obstructive Pulmonary Disease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Condition management supplies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Professional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Tablet and scale to monitor and report symptoms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661065"/>
                  </a:ext>
                </a:extLst>
              </a:tr>
              <a:tr h="897894">
                <a:tc>
                  <a:txBody>
                    <a:bodyPr/>
                    <a:lstStyle/>
                    <a:p>
                      <a:r>
                        <a:rPr lang="en-US" dirty="0"/>
                        <a:t>Coronary Artery Disease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Tablet and home blood pressure monitor to report symptoms and track readings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536451"/>
                  </a:ext>
                </a:extLst>
              </a:tr>
              <a:tr h="900641">
                <a:tc>
                  <a:txBody>
                    <a:bodyPr/>
                    <a:lstStyle/>
                    <a:p>
                      <a:r>
                        <a:rPr lang="en-US" dirty="0"/>
                        <a:t>Heart Failure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Tablet and scale to monitor and report symptoms and 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54359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922B0F0-279F-48E7-9735-2FAA8D4BE9CC}"/>
              </a:ext>
            </a:extLst>
          </p:cNvPr>
          <p:cNvSpPr txBox="1"/>
          <p:nvPr/>
        </p:nvSpPr>
        <p:spPr>
          <a:xfrm>
            <a:off x="278130" y="1210056"/>
            <a:ext cx="8408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Take control of your health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: Help for members diagnosed with one or more of the following chronic conditions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EA184F5-4623-FFCE-B172-3D80239B5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7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82"/>
    </mc:Choice>
    <mc:Fallback xmlns="">
      <p:transition spd="slow" advTm="56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181"/>
            <a:ext cx="8229600" cy="507831"/>
          </a:xfrm>
        </p:spPr>
        <p:txBody>
          <a:bodyPr/>
          <a:lstStyle/>
          <a:p>
            <a:r>
              <a:rPr lang="en-US" dirty="0"/>
              <a:t>WW</a:t>
            </a:r>
            <a:r>
              <a:rPr lang="en-US" baseline="30000" dirty="0"/>
              <a:t>®</a:t>
            </a:r>
            <a:r>
              <a:rPr lang="en-US" dirty="0"/>
              <a:t> Discount Program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1344168"/>
            <a:ext cx="4972050" cy="4828032"/>
          </a:xfrm>
        </p:spPr>
        <p:txBody>
          <a:bodyPr/>
          <a:lstStyle/>
          <a:p>
            <a:pPr marL="228600" lvl="1">
              <a:spcBef>
                <a:spcPts val="9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/>
              <a:t>Members will receive an upfront discount on monthly memberships</a:t>
            </a:r>
          </a:p>
          <a:p>
            <a:pPr marL="228600" lvl="1">
              <a:spcBef>
                <a:spcPts val="9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/>
              <a:t>Discount is nearly 50% savings on the cost of a standard WW membership and equals about $150 over the course of a year </a:t>
            </a:r>
          </a:p>
          <a:p>
            <a:pPr lvl="1">
              <a:spcAft>
                <a:spcPts val="600"/>
              </a:spcAft>
              <a:buSzPct val="100000"/>
            </a:pPr>
            <a:r>
              <a:rPr lang="en-US" dirty="0"/>
              <a:t>Discounts available for Digital, Workshop + Digital and WW for Diabetes</a:t>
            </a:r>
          </a:p>
          <a:p>
            <a:pPr marL="228600" lvl="1">
              <a:spcBef>
                <a:spcPts val="9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sz="2400" dirty="0"/>
              <a:t>Monthly discount will continue until members disenroll from the program or terminate coverage with Medical Mutual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9226D-C595-48C2-AC2A-2DF345935F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591" y="1217466"/>
            <a:ext cx="2812207" cy="3455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5AE4A4-F3C8-41CF-A271-6D4D0F0D7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38" y="4913757"/>
            <a:ext cx="1263315" cy="120015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C8659A9-66FB-6C34-EAEC-FD60A98CC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17"/>
    </mc:Choice>
    <mc:Fallback xmlns="">
      <p:transition spd="slow" advTm="26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EDFF9-996E-42E5-88D1-05BCB5556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Review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B36E58D-446D-3A48-D6A1-E2A04B205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5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9"/>
    </mc:Choice>
    <mc:Fallback xmlns="">
      <p:transition spd="slow" advTm="2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Fitness and Healthy Living Discounts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F0422-5090-4137-8534-38DB318859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344168"/>
            <a:ext cx="6229350" cy="4599432"/>
          </a:xfrm>
        </p:spPr>
        <p:txBody>
          <a:bodyPr/>
          <a:lstStyle/>
          <a:p>
            <a:r>
              <a:rPr lang="en-US" sz="2400" dirty="0"/>
              <a:t>Special membership rates to popular fitness centers/organizations through our partnership with GlobalFit</a:t>
            </a:r>
            <a:endParaRPr lang="en-US" sz="2400" baseline="30000" dirty="0"/>
          </a:p>
          <a:p>
            <a:pPr lvl="1"/>
            <a:r>
              <a:rPr lang="en-US" sz="2000" dirty="0"/>
              <a:t>Anytime Fitness, 24-Hour Fitness, CrossFit, Curves and more </a:t>
            </a:r>
          </a:p>
          <a:p>
            <a:r>
              <a:rPr lang="en-US" sz="2400" dirty="0"/>
              <a:t>Discount programs for healthy living products </a:t>
            </a:r>
          </a:p>
          <a:p>
            <a:pPr lvl="1"/>
            <a:r>
              <a:rPr lang="en-US" sz="2000" dirty="0"/>
              <a:t>AmericanFitness.net </a:t>
            </a:r>
          </a:p>
          <a:p>
            <a:pPr lvl="1"/>
            <a:r>
              <a:rPr lang="en-US" sz="2000" dirty="0"/>
              <a:t>Safe Beginnings for child-proofing your home </a:t>
            </a:r>
          </a:p>
          <a:p>
            <a:pPr lvl="1"/>
            <a:r>
              <a:rPr lang="en-US" sz="2000" dirty="0"/>
              <a:t>YogaAccessories.com </a:t>
            </a:r>
          </a:p>
          <a:p>
            <a:pPr lvl="1"/>
            <a:r>
              <a:rPr lang="en-US" sz="2000" dirty="0"/>
              <a:t>Beltone Hearing Aids </a:t>
            </a:r>
          </a:p>
          <a:p>
            <a:pPr lvl="1"/>
            <a:r>
              <a:rPr lang="en-US" sz="2000" dirty="0"/>
              <a:t>Vitamix 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0" b="10752"/>
          <a:stretch/>
        </p:blipFill>
        <p:spPr>
          <a:xfrm>
            <a:off x="6515100" y="2472162"/>
            <a:ext cx="2057400" cy="333973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624FFC8-DB24-7D8B-1D72-0C298BCFC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91"/>
    </mc:Choice>
    <mc:Fallback xmlns="">
      <p:transition spd="slow" advTm="22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181"/>
            <a:ext cx="8229600" cy="507831"/>
          </a:xfrm>
        </p:spPr>
        <p:txBody>
          <a:bodyPr/>
          <a:lstStyle/>
          <a:p>
            <a:r>
              <a:rPr lang="en-US" dirty="0"/>
              <a:t>Quit 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199" y="1344168"/>
            <a:ext cx="8423174" cy="157048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/>
              <a:t>Tobacco Cessation Program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Talk with a coach by phone as little or as much as you need. Your coach knows what you’re going through and can help you develop a realistic quit plan that will work for you, even when things get tough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5F353-B50F-4A53-A0BC-BC2FB3349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500" y="3105475"/>
            <a:ext cx="3622573" cy="2722515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08D0A6D-D155-4577-952C-23CD7E95E151}"/>
              </a:ext>
            </a:extLst>
          </p:cNvPr>
          <p:cNvSpPr txBox="1">
            <a:spLocks/>
          </p:cNvSpPr>
          <p:nvPr/>
        </p:nvSpPr>
        <p:spPr>
          <a:xfrm>
            <a:off x="457200" y="2840736"/>
            <a:ext cx="4343400" cy="33886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84632" indent="-228600" algn="l" defTabSz="2286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713232" indent="-228600" algn="l" defTabSz="228600" rtl="0" eaLnBrk="1" latinLnBrk="0" hangingPunct="1">
              <a:lnSpc>
                <a:spcPct val="100000"/>
              </a:lnSpc>
              <a:spcBef>
                <a:spcPts val="675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969264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197864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dirty="0"/>
              <a:t>You can also access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Quit tobacco medications, including over-the-counter or prescription medications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Quit Guide that breaks down the five steps to quitting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Texts with reminders and tips to keep you motivated on your journey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51743AD-A6B0-6206-4B2A-DA981AB51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4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1"/>
    </mc:Choice>
    <mc:Fallback xmlns="">
      <p:transition spd="slow" advTm="38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24/7 Nurse Line Access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1344168"/>
            <a:ext cx="5429250" cy="4713732"/>
          </a:xfrm>
        </p:spPr>
        <p:txBody>
          <a:bodyPr/>
          <a:lstStyle/>
          <a:p>
            <a:pPr>
              <a:buSzPct val="100000"/>
            </a:pPr>
            <a:r>
              <a:rPr lang="en-US" sz="2400" dirty="0"/>
              <a:t>Immediate consultation with a nurse is just a phone call away</a:t>
            </a:r>
          </a:p>
          <a:p>
            <a:pPr>
              <a:buSzPct val="100000"/>
            </a:pPr>
            <a:r>
              <a:rPr lang="en-US" sz="2400" dirty="0"/>
              <a:t>The nurse will:</a:t>
            </a:r>
          </a:p>
          <a:p>
            <a:pPr lvl="1">
              <a:buSzPct val="100000"/>
            </a:pPr>
            <a:r>
              <a:rPr lang="en-US" sz="2000" dirty="0"/>
              <a:t>Listen to your concerns and provide an assessment of the situation</a:t>
            </a:r>
          </a:p>
          <a:p>
            <a:pPr lvl="1">
              <a:buSzPct val="100000"/>
            </a:pPr>
            <a:r>
              <a:rPr lang="en-US" sz="2000" dirty="0"/>
              <a:t>Provide easy-to-understand explanations about medical tests and results</a:t>
            </a:r>
          </a:p>
          <a:p>
            <a:pPr lvl="1">
              <a:buSzPct val="100000"/>
            </a:pPr>
            <a:r>
              <a:rPr lang="en-US" sz="2000" dirty="0"/>
              <a:t>Talk through self-care for treating minor conditions at home</a:t>
            </a:r>
          </a:p>
          <a:p>
            <a:pPr lvl="1">
              <a:buSzPct val="100000"/>
            </a:pPr>
            <a:r>
              <a:rPr lang="en-US" sz="2000" dirty="0"/>
              <a:t>Help determine if the emergency room is the right place of care</a:t>
            </a:r>
          </a:p>
          <a:p>
            <a:pPr lvl="1">
              <a:buSzPct val="100000"/>
            </a:pPr>
            <a:r>
              <a:rPr lang="en-US" sz="2000" dirty="0"/>
              <a:t>Follow up later to see how you’re feeling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1344168"/>
            <a:ext cx="2400300" cy="325572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1107AB9-1967-7B5B-F433-6B7EE658D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9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93"/>
    </mc:Choice>
    <mc:Fallback xmlns="">
      <p:transition spd="slow" advTm="33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C46A4-65A5-4B61-9277-4BA858849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C78A03-92CA-28A0-BEF6-44F36E01F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9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3"/>
    </mc:Choice>
    <mc:Fallback xmlns="">
      <p:transition spd="slow" advTm="2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3635AA-CFEA-4AEE-BDD6-C76F3D4A8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Resources 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4D17CA-43A9-4422-8B29-2D50909121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344168"/>
            <a:ext cx="8229600" cy="4885182"/>
          </a:xfrm>
        </p:spPr>
        <p:txBody>
          <a:bodyPr/>
          <a:lstStyle/>
          <a:p>
            <a:r>
              <a:rPr lang="en-US" sz="2400" dirty="0"/>
              <a:t>Visit MedMutual.com </a:t>
            </a:r>
          </a:p>
          <a:p>
            <a:pPr lvl="1"/>
            <a:r>
              <a:rPr lang="en-US" sz="2000" dirty="0"/>
              <a:t>Look up doctors and hospitals </a:t>
            </a:r>
          </a:p>
          <a:p>
            <a:pPr lvl="1"/>
            <a:r>
              <a:rPr lang="en-US" sz="2000" dirty="0"/>
              <a:t>Check out My Health Plan </a:t>
            </a:r>
          </a:p>
          <a:p>
            <a:pPr lvl="1"/>
            <a:r>
              <a:rPr lang="en-US" sz="2300" dirty="0"/>
              <a:t>Contact our Customer Care team for help and information at </a:t>
            </a:r>
            <a:r>
              <a:rPr lang="en-US" sz="2000" dirty="0"/>
              <a:t>1-800-586-4509</a:t>
            </a:r>
          </a:p>
          <a:p>
            <a:pPr lvl="1"/>
            <a:r>
              <a:rPr lang="en-US" sz="2000" dirty="0"/>
              <a:t>Convenient hours of operation (all Eastern Time) </a:t>
            </a:r>
          </a:p>
          <a:p>
            <a:pPr lvl="2"/>
            <a:r>
              <a:rPr lang="en-US" sz="1700" dirty="0"/>
              <a:t>Monday – Thursday 7:30 a.m. – 7:30 p.m. </a:t>
            </a:r>
          </a:p>
          <a:p>
            <a:pPr lvl="2"/>
            <a:r>
              <a:rPr lang="en-US" sz="1700" dirty="0"/>
              <a:t>Friday 7:30 a.m. – 6:00 p.m. </a:t>
            </a:r>
          </a:p>
          <a:p>
            <a:pPr lvl="2"/>
            <a:r>
              <a:rPr lang="en-US" sz="1700" dirty="0"/>
              <a:t>Saturday 9:00 a.m. – 1:00 p.m. </a:t>
            </a:r>
          </a:p>
          <a:p>
            <a:r>
              <a:rPr lang="en-US" sz="2400" dirty="0"/>
              <a:t>Email and chat live with a representative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E025C00-B830-81BF-95A7-11F809882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1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6"/>
    </mc:Choice>
    <mc:Fallback xmlns="">
      <p:transition spd="slow" advTm="38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6BB-8DD1-4A33-B4A4-B55F07F81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Tiered Provider Network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39FC04-E39F-4283-9C93-8B7A41A9F8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344168"/>
            <a:ext cx="6858000" cy="4599432"/>
          </a:xfrm>
        </p:spPr>
        <p:txBody>
          <a:bodyPr/>
          <a:lstStyle/>
          <a:p>
            <a:r>
              <a:rPr lang="en-US" dirty="0"/>
              <a:t>Tier 1- Fisher Titus Providers &amp; Facilities</a:t>
            </a:r>
          </a:p>
          <a:p>
            <a:r>
              <a:rPr lang="en-US" dirty="0"/>
              <a:t>Tier 2 – North Coast Healthcare Collaborative</a:t>
            </a:r>
          </a:p>
          <a:p>
            <a:pPr lvl="1"/>
            <a:r>
              <a:rPr lang="en-US" dirty="0"/>
              <a:t>The Bellevue Hospital</a:t>
            </a:r>
          </a:p>
          <a:p>
            <a:pPr lvl="1"/>
            <a:r>
              <a:rPr lang="en-US" dirty="0"/>
              <a:t>Firelands Regional Health Center</a:t>
            </a:r>
          </a:p>
          <a:p>
            <a:pPr lvl="1"/>
            <a:r>
              <a:rPr lang="en-US" dirty="0"/>
              <a:t>H B Magruder </a:t>
            </a:r>
          </a:p>
          <a:p>
            <a:r>
              <a:rPr lang="en-US" dirty="0"/>
              <a:t>Tier 3 – Medical Mutual SuperMed Providers</a:t>
            </a:r>
          </a:p>
          <a:p>
            <a:pPr lvl="1"/>
            <a:r>
              <a:rPr lang="en-US" sz="1800" dirty="0"/>
              <a:t>Access to the </a:t>
            </a:r>
            <a:r>
              <a:rPr lang="en-US" dirty="0"/>
              <a:t>CIGNA</a:t>
            </a:r>
            <a:r>
              <a:rPr lang="en-US" sz="1800" baseline="30000" dirty="0"/>
              <a:t>®</a:t>
            </a:r>
            <a:r>
              <a:rPr lang="en-US" sz="1800" dirty="0"/>
              <a:t> PPO for members residing or traveling outside of the SuperMed service area</a:t>
            </a:r>
            <a:endParaRPr lang="en-US" dirty="0"/>
          </a:p>
          <a:p>
            <a:r>
              <a:rPr lang="en-US" dirty="0"/>
              <a:t>Tier 4 – Out of Network</a:t>
            </a:r>
          </a:p>
          <a:p>
            <a:pPr lvl="1"/>
            <a:endParaRPr lang="en-US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577AE6F2-FE92-FC2F-0D73-14B53E56C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6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67"/>
    </mc:Choice>
    <mc:Fallback xmlns="">
      <p:transition spd="slow" advTm="94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 Doctor or Hospital in Your Network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C1C904-51CA-45EF-A4A6-9B75F89404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344168"/>
            <a:ext cx="5657850" cy="4599432"/>
          </a:xfrm>
        </p:spPr>
        <p:txBody>
          <a:bodyPr/>
          <a:lstStyle/>
          <a:p>
            <a:r>
              <a:rPr lang="en-US" dirty="0"/>
              <a:t>You have choices when looking for an in-network doctor or hospital before and after you enroll </a:t>
            </a:r>
          </a:p>
          <a:p>
            <a:r>
              <a:rPr lang="en-US" dirty="0"/>
              <a:t>24/7 digital access </a:t>
            </a:r>
          </a:p>
          <a:p>
            <a:pPr lvl="1"/>
            <a:r>
              <a:rPr lang="en-US" dirty="0"/>
              <a:t>Download our mobile app on your smart phone or  visit MedMutual.com </a:t>
            </a:r>
          </a:p>
          <a:p>
            <a:r>
              <a:rPr lang="en-US" dirty="0"/>
              <a:t>Call our friendly and helpful Customer Care team for assistance </a:t>
            </a:r>
          </a:p>
          <a:p>
            <a:pPr lvl="1"/>
            <a:r>
              <a:rPr lang="en-US" dirty="0"/>
              <a:t>Mon. – Thurs. – 7:30 a.m. to 7:30 p.m. (EST)</a:t>
            </a:r>
          </a:p>
          <a:p>
            <a:pPr lvl="1"/>
            <a:r>
              <a:rPr lang="en-US" dirty="0"/>
              <a:t>Fri. – 7:30 a.m. to 6:00 p.m. (EST)</a:t>
            </a:r>
          </a:p>
          <a:p>
            <a:pPr lvl="1"/>
            <a:r>
              <a:rPr lang="en-US" dirty="0"/>
              <a:t>Sat. – 9:00 a.m. to 1:00 p.m. (EST)</a:t>
            </a:r>
          </a:p>
          <a:p>
            <a:pPr lvl="1"/>
            <a:r>
              <a:rPr lang="en-US" dirty="0"/>
              <a:t>1-800-586-4509</a:t>
            </a:r>
          </a:p>
          <a:p>
            <a:endParaRPr lang="en-US" dirty="0"/>
          </a:p>
        </p:txBody>
      </p:sp>
      <p:pic>
        <p:nvPicPr>
          <p:cNvPr id="5" name="Graphic 4" descr="Receiver">
            <a:extLst>
              <a:ext uri="{FF2B5EF4-FFF2-40B4-BE49-F238E27FC236}">
                <a16:creationId xmlns:a16="http://schemas.microsoft.com/office/drawing/2014/main" id="{E3AC19A1-6C82-4D57-8E6A-3FA43CA7E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43750" y="1395530"/>
            <a:ext cx="1119590" cy="1119590"/>
          </a:xfrm>
          <a:prstGeom prst="rect">
            <a:avLst/>
          </a:prstGeom>
        </p:spPr>
      </p:pic>
      <p:pic>
        <p:nvPicPr>
          <p:cNvPr id="10" name="Graphic 9" descr="Smart Phone">
            <a:extLst>
              <a:ext uri="{FF2B5EF4-FFF2-40B4-BE49-F238E27FC236}">
                <a16:creationId xmlns:a16="http://schemas.microsoft.com/office/drawing/2014/main" id="{ECC1ADE1-6C95-4576-9A68-0B6EC2BA20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67713" y="4629150"/>
            <a:ext cx="871665" cy="871665"/>
          </a:xfrm>
          <a:prstGeom prst="rect">
            <a:avLst/>
          </a:prstGeom>
        </p:spPr>
      </p:pic>
      <p:pic>
        <p:nvPicPr>
          <p:cNvPr id="12" name="Graphic 11" descr="Laptop">
            <a:extLst>
              <a:ext uri="{FF2B5EF4-FFF2-40B4-BE49-F238E27FC236}">
                <a16:creationId xmlns:a16="http://schemas.microsoft.com/office/drawing/2014/main" id="{50F16AC1-1460-474B-B42A-1741AD2679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17720" y="2686310"/>
            <a:ext cx="1771650" cy="177165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234245A-CFE5-5A0C-B6D9-4821CBF0C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4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71"/>
    </mc:Choice>
    <mc:Fallback xmlns="">
      <p:transition spd="slow" advTm="45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D2B09B-DD15-4F5F-BC06-8477C2C9D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27004"/>
            <a:ext cx="8179902" cy="115909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 Provider Tool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1344168"/>
            <a:ext cx="8229600" cy="427482"/>
          </a:xfrm>
        </p:spPr>
        <p:txBody>
          <a:bodyPr/>
          <a:lstStyle/>
          <a:p>
            <a:r>
              <a:rPr lang="en-US" dirty="0"/>
              <a:t>Log into My Health Plan at </a:t>
            </a:r>
            <a:r>
              <a:rPr lang="en-US" dirty="0">
                <a:hlinkClick r:id="rId6"/>
              </a:rPr>
              <a:t>www.medmutual.com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407502" y="3371850"/>
            <a:ext cx="8229600" cy="42748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84632" indent="-228600" algn="l" defTabSz="228600" rtl="0" eaLnBrk="1" latinLnBrk="0" hangingPunct="1">
              <a:lnSpc>
                <a:spcPct val="100000"/>
              </a:lnSpc>
              <a:spcBef>
                <a:spcPts val="45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713232" indent="-228600" algn="l" defTabSz="228600" rtl="0" eaLnBrk="1" latinLnBrk="0" hangingPunct="1">
              <a:lnSpc>
                <a:spcPct val="100000"/>
              </a:lnSpc>
              <a:spcBef>
                <a:spcPts val="675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5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969264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197864" indent="-228600" algn="l" defTabSz="2286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Scroll to bottom of page to Find a Provider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05AD63-1BCD-4F1B-AA7E-36C0BB1CFE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6127" y="3705776"/>
            <a:ext cx="6272349" cy="2646432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7AE7DCEC-C764-486D-9626-1CF017BF2B7B}"/>
              </a:ext>
            </a:extLst>
          </p:cNvPr>
          <p:cNvSpPr/>
          <p:nvPr/>
        </p:nvSpPr>
        <p:spPr>
          <a:xfrm rot="5400000">
            <a:off x="6315075" y="3999356"/>
            <a:ext cx="228600" cy="6286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E474D04-54E1-9190-E038-1665272467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9"/>
    </mc:Choice>
    <mc:Fallback xmlns="">
      <p:transition spd="slow" advTm="11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 Provider Tool (Renewal)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578E0-2CDA-4022-8976-438C1A7918D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1344168"/>
            <a:ext cx="8229600" cy="370332"/>
          </a:xfrm>
        </p:spPr>
        <p:txBody>
          <a:bodyPr/>
          <a:lstStyle/>
          <a:p>
            <a:r>
              <a:rPr lang="en-US" dirty="0"/>
              <a:t>System will default to your current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2D1B9-F582-4D9B-8088-803B3B78E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885950"/>
            <a:ext cx="7132749" cy="4313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4485B4-8388-048A-0867-6D592920E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4900" y="3966159"/>
            <a:ext cx="3594353" cy="242272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C13BF7C-A3F3-FF57-6825-70AFBC122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52"/>
    </mc:Choice>
    <mc:Fallback xmlns="">
      <p:transition spd="slow" advTm="21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3FBE3-4EDB-41F9-9E3A-A1F3D102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Review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D348A92-2B1E-1A37-1269-C49594404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3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3"/>
    </mc:Choice>
    <mc:Fallback xmlns="">
      <p:transition spd="slow" advTm="12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D066DE-063C-47D8-83E1-DF0B591E2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Traditional Copay Plan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05300"/>
              </p:ext>
            </p:extLst>
          </p:nvPr>
        </p:nvGraphicFramePr>
        <p:xfrm>
          <a:off x="114300" y="1022013"/>
          <a:ext cx="8915400" cy="537145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85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4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4084">
                  <a:extLst>
                    <a:ext uri="{9D8B030D-6E8A-4147-A177-3AD203B41FA5}">
                      <a16:colId xmlns:a16="http://schemas.microsoft.com/office/drawing/2014/main" val="385251602"/>
                    </a:ext>
                  </a:extLst>
                </a:gridCol>
                <a:gridCol w="1754084">
                  <a:extLst>
                    <a:ext uri="{9D8B030D-6E8A-4147-A177-3AD203B41FA5}">
                      <a16:colId xmlns:a16="http://schemas.microsoft.com/office/drawing/2014/main" val="63990270"/>
                    </a:ext>
                  </a:extLst>
                </a:gridCol>
                <a:gridCol w="1867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651">
                <a:tc>
                  <a:txBody>
                    <a:bodyPr/>
                    <a:lstStyle/>
                    <a:p>
                      <a:r>
                        <a:rPr lang="en-US" sz="1400" dirty="0"/>
                        <a:t>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Fisher Titus    (Tier 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NCHC</a:t>
                      </a:r>
                    </a:p>
                    <a:p>
                      <a:pPr algn="ctr"/>
                      <a:r>
                        <a:rPr lang="en-US" sz="1400" dirty="0"/>
                        <a:t> (Tier 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SuperMed</a:t>
                      </a:r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(Tier 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Non-Network</a:t>
                      </a:r>
                    </a:p>
                    <a:p>
                      <a:pPr algn="ctr"/>
                      <a:r>
                        <a:rPr lang="en-US" sz="1400" baseline="0" dirty="0"/>
                        <a:t>(Tier 4)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651">
                <a:tc>
                  <a:txBody>
                    <a:bodyPr/>
                    <a:lstStyle/>
                    <a:p>
                      <a:r>
                        <a:rPr lang="en-US" sz="1400" dirty="0"/>
                        <a:t>Deductible</a:t>
                      </a:r>
                      <a:r>
                        <a:rPr lang="en-US" sz="1400" baseline="0" dirty="0"/>
                        <a:t> </a:t>
                      </a:r>
                      <a:br>
                        <a:rPr lang="en-US" sz="1400" baseline="0" dirty="0"/>
                      </a:br>
                      <a:r>
                        <a:rPr lang="en-US" sz="1400" baseline="0" dirty="0"/>
                        <a:t>(Individual/Family)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$250/$500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$750/$1,500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$1,500/$3,000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$3,000/$6,000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971">
                <a:tc>
                  <a:txBody>
                    <a:bodyPr/>
                    <a:lstStyle/>
                    <a:p>
                      <a:r>
                        <a:rPr lang="en-US" sz="1400" dirty="0"/>
                        <a:t>Coinsurance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85%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83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Coinsurance -  Excludes </a:t>
                      </a:r>
                      <a:r>
                        <a:rPr lang="en-US" sz="1400" baseline="0" dirty="0" err="1"/>
                        <a:t>Ded</a:t>
                      </a:r>
                      <a:r>
                        <a:rPr lang="en-US" sz="1400" baseline="0" dirty="0"/>
                        <a:t> </a:t>
                      </a:r>
                      <a:br>
                        <a:rPr lang="en-US" sz="1400" baseline="0" dirty="0"/>
                      </a:br>
                      <a:r>
                        <a:rPr lang="en-US" sz="1400" baseline="0" dirty="0"/>
                        <a:t>(Individual/Family)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$4,250/$8,500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$6,250/$12,500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$6,650/$13,300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No Limit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640286"/>
                  </a:ext>
                </a:extLst>
              </a:tr>
              <a:tr h="698330">
                <a:tc>
                  <a:txBody>
                    <a:bodyPr/>
                    <a:lstStyle/>
                    <a:p>
                      <a:r>
                        <a:rPr lang="en-US" sz="1400" dirty="0"/>
                        <a:t>Maximum Out of Pocket (Individual</a:t>
                      </a:r>
                      <a:r>
                        <a:rPr lang="en-US" sz="1400" baseline="0" dirty="0"/>
                        <a:t>/Family</a:t>
                      </a:r>
                      <a:r>
                        <a:rPr lang="en-US" sz="1400" dirty="0"/>
                        <a:t>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$8,150/$16,300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$8,150/$16,300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$8,150/$16,300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No Limit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651">
                <a:tc>
                  <a:txBody>
                    <a:bodyPr/>
                    <a:lstStyle/>
                    <a:p>
                      <a:r>
                        <a:rPr lang="en-US" sz="1400" dirty="0"/>
                        <a:t>Primary Care</a:t>
                      </a:r>
                      <a:r>
                        <a:rPr lang="en-US" sz="1400" baseline="0" dirty="0"/>
                        <a:t> Visit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$20</a:t>
                      </a:r>
                      <a:r>
                        <a:rPr lang="en-US" sz="1200" baseline="0" dirty="0"/>
                        <a:t> c</a:t>
                      </a:r>
                      <a:r>
                        <a:rPr lang="en-US" sz="1200" dirty="0"/>
                        <a:t>opay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 then 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$30</a:t>
                      </a:r>
                      <a:r>
                        <a:rPr lang="en-US" sz="1200" baseline="0" dirty="0"/>
                        <a:t> c</a:t>
                      </a:r>
                      <a:r>
                        <a:rPr lang="en-US" sz="1200" dirty="0"/>
                        <a:t>opay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 then 100%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$40</a:t>
                      </a:r>
                      <a:r>
                        <a:rPr lang="en-US" sz="1200" baseline="0" dirty="0"/>
                        <a:t> c</a:t>
                      </a:r>
                      <a:r>
                        <a:rPr lang="en-US" sz="1200" dirty="0"/>
                        <a:t>opay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 then 100%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50% after deductible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457">
                <a:tc>
                  <a:txBody>
                    <a:bodyPr/>
                    <a:lstStyle/>
                    <a:p>
                      <a:r>
                        <a:rPr lang="en-US" sz="1400" dirty="0"/>
                        <a:t>Specialist</a:t>
                      </a:r>
                      <a:r>
                        <a:rPr lang="en-US" sz="1400" baseline="0" dirty="0"/>
                        <a:t> Visit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$30 copay</a:t>
                      </a:r>
                      <a:r>
                        <a:rPr lang="en-US" sz="1200" baseline="0" dirty="0"/>
                        <a:t> then 100%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$50 copay</a:t>
                      </a:r>
                      <a:r>
                        <a:rPr lang="en-US" sz="1200" baseline="0" dirty="0"/>
                        <a:t> then 100%</a:t>
                      </a:r>
                      <a:endParaRPr lang="en-US" sz="1200" dirty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$60 copay</a:t>
                      </a:r>
                      <a:r>
                        <a:rPr lang="en-US" sz="1200" baseline="0" dirty="0"/>
                        <a:t> then 100%</a:t>
                      </a:r>
                      <a:endParaRPr lang="en-US" sz="1200" dirty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50% after deductible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457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Inpatient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85% after 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75% after deductible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70% after deductible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50% after deductible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1039">
                <a:tc>
                  <a:txBody>
                    <a:bodyPr/>
                    <a:lstStyle/>
                    <a:p>
                      <a:r>
                        <a:rPr lang="en-US" sz="1400" dirty="0"/>
                        <a:t>Urgent Care Visit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Not</a:t>
                      </a:r>
                      <a:r>
                        <a:rPr lang="en-US" sz="1200" baseline="0" dirty="0"/>
                        <a:t> Applicable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$75</a:t>
                      </a:r>
                      <a:r>
                        <a:rPr lang="en-US" sz="1200" baseline="0" dirty="0"/>
                        <a:t> copay then 100%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$150</a:t>
                      </a:r>
                      <a:r>
                        <a:rPr lang="en-US" sz="1200" baseline="0" dirty="0"/>
                        <a:t> copay then 100%</a:t>
                      </a:r>
                      <a:endParaRPr lang="en-US" sz="1200" dirty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50% after deductible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4651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Emergency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</a:rPr>
                        <a:t> Room (True Emergency)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$250</a:t>
                      </a:r>
                      <a:r>
                        <a:rPr lang="en-US" sz="1200" baseline="0" dirty="0"/>
                        <a:t> copay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FBAF28-E117-A2D5-B634-F72EB1830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62950" y="607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1117">
        <p14:prism/>
      </p:transition>
    </mc:Choice>
    <mc:Fallback xmlns="">
      <p:transition spd="slow" advTm="911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dical Mutual_Teal Corporate">
  <a:themeElements>
    <a:clrScheme name="Medical Mutual Corporate (Teal)">
      <a:dk1>
        <a:srgbClr val="000000"/>
      </a:dk1>
      <a:lt1>
        <a:srgbClr val="FFFFFF"/>
      </a:lt1>
      <a:dk2>
        <a:srgbClr val="004F59"/>
      </a:dk2>
      <a:lt2>
        <a:srgbClr val="E1E1E1"/>
      </a:lt2>
      <a:accent1>
        <a:srgbClr val="008675"/>
      </a:accent1>
      <a:accent2>
        <a:srgbClr val="6D2077"/>
      </a:accent2>
      <a:accent3>
        <a:srgbClr val="007680"/>
      </a:accent3>
      <a:accent4>
        <a:srgbClr val="ED8B00"/>
      </a:accent4>
      <a:accent5>
        <a:srgbClr val="00C7B1"/>
      </a:accent5>
      <a:accent6>
        <a:srgbClr val="5F5F5F"/>
      </a:accent6>
      <a:hlink>
        <a:srgbClr val="0000FF"/>
      </a:hlink>
      <a:folHlink>
        <a:srgbClr val="FF0000"/>
      </a:folHlink>
    </a:clrScheme>
    <a:fontScheme name="Medical Mutual Corporate (Te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ical Mutual_Teal Corporate.pptx" id="{89AA6D91-598A-44F8-9CA1-25D5BBE16819}" vid="{35A4722D-242C-402F-A04C-8553051515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E87BE074C875448EAB100865CAC7FD" ma:contentTypeVersion="31" ma:contentTypeDescription="Create a new document." ma:contentTypeScope="" ma:versionID="6abf3ac11dba6f3134aa94c39e1cb4d3">
  <xsd:schema xmlns:xsd="http://www.w3.org/2001/XMLSchema" xmlns:xs="http://www.w3.org/2001/XMLSchema" xmlns:p="http://schemas.microsoft.com/office/2006/metadata/properties" xmlns:ns1="http://schemas.microsoft.com/sharepoint/v3" xmlns:ns2="d6526ede-5e12-44d8-915f-81121ecd60f3" xmlns:ns3="b0b82a3b-5aa9-40e7-bce8-eeed12240cff" targetNamespace="http://schemas.microsoft.com/office/2006/metadata/properties" ma:root="true" ma:fieldsID="6d8d592953caa07327fac85c1b741cd8" ns1:_="" ns2:_="" ns3:_="">
    <xsd:import namespace="http://schemas.microsoft.com/sharepoint/v3"/>
    <xsd:import namespace="d6526ede-5e12-44d8-915f-81121ecd60f3"/>
    <xsd:import namespace="b0b82a3b-5aa9-40e7-bce8-eeed12240c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Files" minOccurs="0"/>
                <xsd:element ref="ns2:MediaLengthInSeconds" minOccurs="0"/>
                <xsd:element ref="ns2:Date" minOccurs="0"/>
                <xsd:element ref="ns2:Date_Time" minOccurs="0"/>
                <xsd:element ref="ns2:date0" minOccurs="0"/>
                <xsd:element ref="ns2:LDS" minOccurs="0"/>
                <xsd:element ref="ns2:Dateandtime" minOccurs="0"/>
                <xsd:element ref="ns2:MargaretDay" minOccurs="0"/>
                <xsd:element ref="ns2:fbeb829b-4597-44f6-9f47-a8fbd3428502CountryOrRegion" minOccurs="0"/>
                <xsd:element ref="ns2:fbeb829b-4597-44f6-9f47-a8fbd3428502State" minOccurs="0"/>
                <xsd:element ref="ns2:fbeb829b-4597-44f6-9f47-a8fbd3428502City" minOccurs="0"/>
                <xsd:element ref="ns2:fbeb829b-4597-44f6-9f47-a8fbd3428502PostalCode" minOccurs="0"/>
                <xsd:element ref="ns2:fbeb829b-4597-44f6-9f47-a8fbd3428502Street" minOccurs="0"/>
                <xsd:element ref="ns2:fbeb829b-4597-44f6-9f47-a8fbd3428502GeoLoc" minOccurs="0"/>
                <xsd:element ref="ns2:fbeb829b-4597-44f6-9f47-a8fbd3428502Disp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526ede-5e12-44d8-915f-81121ecd6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62f2d21-8215-4cea-bd96-116fead384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Files" ma:index="24" nillable="true" ma:displayName="Files" ma:format="Dropdown" ma:internalName="Files" ma:percentage="FALSE">
      <xsd:simpleType>
        <xsd:restriction base="dms:Number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Date" ma:index="26" nillable="true" ma:displayName="Date" ma:format="DateOnly" ma:internalName="Date">
      <xsd:simpleType>
        <xsd:restriction base="dms:DateTime"/>
      </xsd:simpleType>
    </xsd:element>
    <xsd:element name="Date_Time" ma:index="27" nillable="true" ma:displayName="Date_Time" ma:description="Date_Time" ma:format="DateTime" ma:internalName="Date_Time">
      <xsd:simpleType>
        <xsd:restriction base="dms:DateTime"/>
      </xsd:simpleType>
    </xsd:element>
    <xsd:element name="date0" ma:index="28" nillable="true" ma:displayName="date" ma:format="DateOnly" ma:internalName="date0">
      <xsd:simpleType>
        <xsd:restriction base="dms:DateTime"/>
      </xsd:simpleType>
    </xsd:element>
    <xsd:element name="LDS" ma:index="29" nillable="true" ma:displayName="LDS" ma:default="[today]" ma:format="DateTime" ma:internalName="LDS">
      <xsd:simpleType>
        <xsd:restriction base="dms:DateTime"/>
      </xsd:simpleType>
    </xsd:element>
    <xsd:element name="Dateandtime" ma:index="30" nillable="true" ma:displayName="Date and time " ma:format="DateOnly" ma:internalName="Dateandtime">
      <xsd:simpleType>
        <xsd:restriction base="dms:DateTime"/>
      </xsd:simpleType>
    </xsd:element>
    <xsd:element name="MargaretDay" ma:index="31" nillable="true" ma:displayName="Margaret Day" ma:format="Dropdown" ma:internalName="MargaretDay">
      <xsd:simpleType>
        <xsd:restriction base="dms:Unknown"/>
      </xsd:simpleType>
    </xsd:element>
    <xsd:element name="fbeb829b-4597-44f6-9f47-a8fbd3428502CountryOrRegion" ma:index="32" nillable="true" ma:displayName="Margaret Day: Country/Region" ma:internalName="CountryOrRegion" ma:readOnly="true">
      <xsd:simpleType>
        <xsd:restriction base="dms:Text"/>
      </xsd:simpleType>
    </xsd:element>
    <xsd:element name="fbeb829b-4597-44f6-9f47-a8fbd3428502State" ma:index="33" nillable="true" ma:displayName="Margaret Day: State" ma:internalName="State" ma:readOnly="true">
      <xsd:simpleType>
        <xsd:restriction base="dms:Text"/>
      </xsd:simpleType>
    </xsd:element>
    <xsd:element name="fbeb829b-4597-44f6-9f47-a8fbd3428502City" ma:index="34" nillable="true" ma:displayName="Margaret Day: City" ma:internalName="City" ma:readOnly="true">
      <xsd:simpleType>
        <xsd:restriction base="dms:Text"/>
      </xsd:simpleType>
    </xsd:element>
    <xsd:element name="fbeb829b-4597-44f6-9f47-a8fbd3428502PostalCode" ma:index="35" nillable="true" ma:displayName="Margaret Day: Postal Code" ma:internalName="PostalCode" ma:readOnly="true">
      <xsd:simpleType>
        <xsd:restriction base="dms:Text"/>
      </xsd:simpleType>
    </xsd:element>
    <xsd:element name="fbeb829b-4597-44f6-9f47-a8fbd3428502Street" ma:index="36" nillable="true" ma:displayName="Margaret Day: Street" ma:internalName="Street" ma:readOnly="true">
      <xsd:simpleType>
        <xsd:restriction base="dms:Text"/>
      </xsd:simpleType>
    </xsd:element>
    <xsd:element name="fbeb829b-4597-44f6-9f47-a8fbd3428502GeoLoc" ma:index="37" nillable="true" ma:displayName="Margaret Day: Coordinates" ma:internalName="GeoLoc" ma:readOnly="true">
      <xsd:simpleType>
        <xsd:restriction base="dms:Unknown"/>
      </xsd:simpleType>
    </xsd:element>
    <xsd:element name="fbeb829b-4597-44f6-9f47-a8fbd3428502DispName" ma:index="38" nillable="true" ma:displayName="Margaret Day: Name" ma:internalName="DispNa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b82a3b-5aa9-40e7-bce8-eeed12240cff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b984775e-79ef-4337-b0ac-a1ecda101b84}" ma:internalName="TaxCatchAll" ma:showField="CatchAllData" ma:web="b0b82a3b-5aa9-40e7-bce8-eeed12240c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ate xmlns="d6526ede-5e12-44d8-915f-81121ecd60f3" xsi:nil="true"/>
    <Files xmlns="d6526ede-5e12-44d8-915f-81121ecd60f3" xsi:nil="true"/>
    <_ip_UnifiedCompliancePolicyProperties xmlns="http://schemas.microsoft.com/sharepoint/v3" xsi:nil="true"/>
    <lcf76f155ced4ddcb4097134ff3c332f xmlns="d6526ede-5e12-44d8-915f-81121ecd60f3">
      <Terms xmlns="http://schemas.microsoft.com/office/infopath/2007/PartnerControls"/>
    </lcf76f155ced4ddcb4097134ff3c332f>
    <TaxCatchAll xmlns="b0b82a3b-5aa9-40e7-bce8-eeed12240cff" xsi:nil="true"/>
    <date0 xmlns="d6526ede-5e12-44d8-915f-81121ecd60f3" xsi:nil="true"/>
    <Dateandtime xmlns="d6526ede-5e12-44d8-915f-81121ecd60f3" xsi:nil="true"/>
    <MargaretDay xmlns="d6526ede-5e12-44d8-915f-81121ecd60f3" xsi:nil="true"/>
    <Date_Time xmlns="d6526ede-5e12-44d8-915f-81121ecd60f3" xsi:nil="true"/>
    <LDS xmlns="d6526ede-5e12-44d8-915f-81121ecd60f3">2022-10-19T12:04:19+00:00</LDS>
  </documentManagement>
</p:properties>
</file>

<file path=customXml/itemProps1.xml><?xml version="1.0" encoding="utf-8"?>
<ds:datastoreItem xmlns:ds="http://schemas.openxmlformats.org/officeDocument/2006/customXml" ds:itemID="{9D3DFA6E-2DE8-44F1-AA4C-22BB699290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6526ede-5e12-44d8-915f-81121ecd60f3"/>
    <ds:schemaRef ds:uri="b0b82a3b-5aa9-40e7-bce8-eeed12240c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579C16-7104-41F2-A2AE-25E92D2F7B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03A2DE-A95A-4EA4-8143-2A4D3AD73BB9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b0b82a3b-5aa9-40e7-bce8-eeed12240cff"/>
    <ds:schemaRef ds:uri="http://schemas.openxmlformats.org/package/2006/metadata/core-properties"/>
    <ds:schemaRef ds:uri="http://purl.org/dc/terms/"/>
    <ds:schemaRef ds:uri="http://purl.org/dc/elements/1.1/"/>
    <ds:schemaRef ds:uri="d6526ede-5e12-44d8-915f-81121ecd60f3"/>
    <ds:schemaRef ds:uri="http://schemas.microsoft.com/office/infopath/2007/PartnerControls"/>
    <ds:schemaRef ds:uri="http://schemas.microsoft.com/sharepoint/v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Medical Mutual_Teal Corporate.potx</Template>
  <TotalTime>30506</TotalTime>
  <Words>2885</Words>
  <Application>Microsoft Office PowerPoint</Application>
  <PresentationFormat>On-screen Show (4:3)</PresentationFormat>
  <Paragraphs>488</Paragraphs>
  <Slides>34</Slides>
  <Notes>31</Notes>
  <HiddenSlides>0</HiddenSlides>
  <MMClips>34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Arial Narrow</vt:lpstr>
      <vt:lpstr>Calibri</vt:lpstr>
      <vt:lpstr>Lucida Grande</vt:lpstr>
      <vt:lpstr>Wingdings</vt:lpstr>
      <vt:lpstr>Medical Mutual_Teal Corporate</vt:lpstr>
      <vt:lpstr>Fisher-Titus  2023 Open Enrollment Medical Mutual </vt:lpstr>
      <vt:lpstr>Topics to Cover Today </vt:lpstr>
      <vt:lpstr>Network Review</vt:lpstr>
      <vt:lpstr>Tiered Provider Network</vt:lpstr>
      <vt:lpstr>Find a Doctor or Hospital in Your Network </vt:lpstr>
      <vt:lpstr>Find a Provider Tool </vt:lpstr>
      <vt:lpstr>Find a Provider Tool (Renewal)</vt:lpstr>
      <vt:lpstr>Plan Review</vt:lpstr>
      <vt:lpstr>Medical Traditional Copay Plan</vt:lpstr>
      <vt:lpstr>PowerPoint Presentation</vt:lpstr>
      <vt:lpstr>Medical Qualified High Deductible/HSA Plan</vt:lpstr>
      <vt:lpstr>PowerPoint Presentation</vt:lpstr>
      <vt:lpstr>Pharmacy</vt:lpstr>
      <vt:lpstr>Walgreens Advantage Network</vt:lpstr>
      <vt:lpstr>Generic Incentive Program</vt:lpstr>
      <vt:lpstr>Vision – VSP Savings Pass</vt:lpstr>
      <vt:lpstr>Health Savings Account (HSA)</vt:lpstr>
      <vt:lpstr>Health Savings Account (HSA)</vt:lpstr>
      <vt:lpstr>Who is Eligible for a HSA?</vt:lpstr>
      <vt:lpstr>HSA Educational Video</vt:lpstr>
      <vt:lpstr>Flexible Spending Accounts (FSA) </vt:lpstr>
      <vt:lpstr>Flexible Spending Account (FSA)</vt:lpstr>
      <vt:lpstr>Flexible Spending Account (FSA)</vt:lpstr>
      <vt:lpstr>Flexible Spending Account (FSA)</vt:lpstr>
      <vt:lpstr>Medical Mutual Tools and Resources </vt:lpstr>
      <vt:lpstr>My Health Plan Member Portal</vt:lpstr>
      <vt:lpstr>MedMutual Mobile Application</vt:lpstr>
      <vt:lpstr>Chronic Condition Management</vt:lpstr>
      <vt:lpstr>WW® Discount Program </vt:lpstr>
      <vt:lpstr>Fitness and Healthy Living Discounts</vt:lpstr>
      <vt:lpstr>Quit Line</vt:lpstr>
      <vt:lpstr>24/7 Nurse Line Access</vt:lpstr>
      <vt:lpstr>Wrap up </vt:lpstr>
      <vt:lpstr>Helpful Resources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Mutual_Teal Corporate (Updated 08.17)</dc:title>
  <dc:creator>Mankowski, Michael</dc:creator>
  <cp:lastModifiedBy>Lauren Varel</cp:lastModifiedBy>
  <cp:revision>560</cp:revision>
  <cp:lastPrinted>2022-10-31T13:34:31Z</cp:lastPrinted>
  <dcterms:created xsi:type="dcterms:W3CDTF">2017-01-10T13:53:59Z</dcterms:created>
  <dcterms:modified xsi:type="dcterms:W3CDTF">2022-11-02T14:40:52Z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0x010100A6E87BE074C875448EAB100865CAC7FD</vt:lpwstr>
  </property>
  <property fmtid="{D5CDD505-2E9C-101B-9397-08002B2CF9AE}" pid="3" name="MediaServiceImageTags">
    <vt:lpwstr/>
  </property>
</Properties>
</file>